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57" r:id="rId4"/>
    <p:sldId id="258" r:id="rId5"/>
    <p:sldId id="259" r:id="rId6"/>
    <p:sldId id="260" r:id="rId7"/>
    <p:sldId id="261" r:id="rId8"/>
    <p:sldId id="262" r:id="rId9"/>
    <p:sldId id="270" r:id="rId10"/>
    <p:sldId id="272" r:id="rId11"/>
    <p:sldId id="271" r:id="rId12"/>
    <p:sldId id="263"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Poppins ExtraBold" panose="00000900000000000000" pitchFamily="2" charset="0"/>
      <p:regular r:id="rId22"/>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2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gif"/><Relationship Id="rId3" Type="http://schemas.openxmlformats.org/officeDocument/2006/relationships/image" Target="../media/image2.svg"/><Relationship Id="rId21" Type="http://schemas.openxmlformats.org/officeDocument/2006/relationships/image" Target="../media/image20.png"/><Relationship Id="rId34" Type="http://schemas.openxmlformats.org/officeDocument/2006/relationships/image" Target="../media/image33.jpeg"/><Relationship Id="rId7" Type="http://schemas.openxmlformats.org/officeDocument/2006/relationships/image" Target="../media/image6.sv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jpg"/><Relationship Id="rId37" Type="http://schemas.openxmlformats.org/officeDocument/2006/relationships/image" Target="../media/image36.png"/><Relationship Id="rId40" Type="http://schemas.openxmlformats.org/officeDocument/2006/relationships/image" Target="../media/image39.jpe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58.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61.sv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3.svg"/><Relationship Id="rId7"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1.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jpe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3.svg"/><Relationship Id="rId7" Type="http://schemas.openxmlformats.org/officeDocument/2006/relationships/image" Target="../media/image51.png"/><Relationship Id="rId12" Type="http://schemas.openxmlformats.org/officeDocument/2006/relationships/image" Target="../media/image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3.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1.jpeg"/><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3.svg"/><Relationship Id="rId7"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5.png"/><Relationship Id="rId4" Type="http://schemas.openxmlformats.org/officeDocument/2006/relationships/image" Target="../media/image55.jpeg"/></Relationships>
</file>

<file path=ppt/slides/_rels/slide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jpe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jpeg"/><Relationship Id="rId4" Type="http://schemas.openxmlformats.org/officeDocument/2006/relationships/image" Target="../media/image56.jpeg"/></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57.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22363"/>
          <a:stretch/>
        </p:blipFill>
        <p:spPr>
          <a:xfrm>
            <a:off x="2193971" y="8535585"/>
            <a:ext cx="1318583" cy="1713315"/>
          </a:xfrm>
          <a:prstGeom prst="rect">
            <a:avLst/>
          </a:prstGeom>
        </p:spPr>
      </p:pic>
      <p:pic>
        <p:nvPicPr>
          <p:cNvPr id="10" name="Picture 10"/>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1013"/>
          <a:stretch/>
        </p:blipFill>
        <p:spPr>
          <a:xfrm rot="-627794">
            <a:off x="901593" y="6830451"/>
            <a:ext cx="2427732" cy="3250154"/>
          </a:xfrm>
          <a:prstGeom prst="rect">
            <a:avLst/>
          </a:prstGeom>
        </p:spPr>
      </p:pic>
      <p:pic>
        <p:nvPicPr>
          <p:cNvPr id="2" name="Picture 2"/>
          <p:cNvPicPr>
            <a:picLocks noChangeAspect="1"/>
          </p:cNvPicPr>
          <p:nvPr/>
        </p:nvPicPr>
        <p:blipFill rotWithShape="1">
          <a:blip r:embed="rId6">
            <a:alphaModFix amt="69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b="18397"/>
          <a:stretch/>
        </p:blipFill>
        <p:spPr>
          <a:xfrm flipH="1">
            <a:off x="8941116" y="7863621"/>
            <a:ext cx="9346884" cy="2385279"/>
          </a:xfrm>
          <a:prstGeom prst="rect">
            <a:avLst/>
          </a:prstGeom>
        </p:spPr>
      </p:pic>
      <p:pic>
        <p:nvPicPr>
          <p:cNvPr id="3" name="Picture 3"/>
          <p:cNvPicPr>
            <a:picLocks noChangeAspect="1"/>
          </p:cNvPicPr>
          <p:nvPr/>
        </p:nvPicPr>
        <p:blipFill rotWithShape="1">
          <a:blip r:embed="rId8">
            <a:alphaModFix amt="69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l="31081"/>
          <a:stretch/>
        </p:blipFill>
        <p:spPr>
          <a:xfrm>
            <a:off x="0" y="639127"/>
            <a:ext cx="3747364" cy="879858"/>
          </a:xfrm>
          <a:prstGeom prst="rect">
            <a:avLst/>
          </a:prstGeom>
        </p:spPr>
      </p:pic>
      <p:pic>
        <p:nvPicPr>
          <p:cNvPr id="4" name="Picture 4"/>
          <p:cNvPicPr>
            <a:picLocks noChangeAspect="1"/>
          </p:cNvPicPr>
          <p:nvPr/>
        </p:nvPicPr>
        <p:blipFill rotWithShape="1">
          <a:blip r:embed="rId10">
            <a:alphaModFix amt="69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6245" t="1" b="29689"/>
          <a:stretch/>
        </p:blipFill>
        <p:spPr>
          <a:xfrm>
            <a:off x="0" y="8034521"/>
            <a:ext cx="2637766" cy="2214379"/>
          </a:xfrm>
          <a:prstGeom prst="rect">
            <a:avLst/>
          </a:prstGeom>
        </p:spPr>
      </p:pic>
      <p:pic>
        <p:nvPicPr>
          <p:cNvPr id="5" name="Picture 5"/>
          <p:cNvPicPr>
            <a:picLocks noChangeAspect="1"/>
          </p:cNvPicPr>
          <p:nvPr/>
        </p:nvPicPr>
        <p:blipFill>
          <a:blip r:embed="rId12"/>
          <a:srcRect/>
          <a:stretch>
            <a:fillRect/>
          </a:stretch>
        </p:blipFill>
        <p:spPr>
          <a:xfrm>
            <a:off x="1288705" y="1666964"/>
            <a:ext cx="5361734" cy="2905579"/>
          </a:xfrm>
          <a:prstGeom prst="rect">
            <a:avLst/>
          </a:prstGeom>
        </p:spPr>
      </p:pic>
      <p:grpSp>
        <p:nvGrpSpPr>
          <p:cNvPr id="6" name="Group 6"/>
          <p:cNvGrpSpPr/>
          <p:nvPr/>
        </p:nvGrpSpPr>
        <p:grpSpPr>
          <a:xfrm>
            <a:off x="0" y="9787017"/>
            <a:ext cx="18288000" cy="499983"/>
            <a:chOff x="0" y="0"/>
            <a:chExt cx="4816593" cy="131683"/>
          </a:xfrm>
        </p:grpSpPr>
        <p:sp>
          <p:nvSpPr>
            <p:cNvPr id="7" name="Freeform 7"/>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7D2964"/>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1" name="TextBox 11"/>
          <p:cNvSpPr txBox="1"/>
          <p:nvPr/>
        </p:nvSpPr>
        <p:spPr>
          <a:xfrm>
            <a:off x="1288705" y="4996183"/>
            <a:ext cx="11175944" cy="768544"/>
          </a:xfrm>
          <a:prstGeom prst="rect">
            <a:avLst/>
          </a:prstGeom>
        </p:spPr>
        <p:txBody>
          <a:bodyPr lIns="0" tIns="0" rIns="0" bIns="0" rtlCol="0" anchor="t">
            <a:spAutoFit/>
          </a:bodyPr>
          <a:lstStyle/>
          <a:p>
            <a:pPr>
              <a:lnSpc>
                <a:spcPts val="5880"/>
              </a:lnSpc>
            </a:pPr>
            <a:r>
              <a:rPr lang="en-US" sz="5600" dirty="0">
                <a:solidFill>
                  <a:srgbClr val="888888"/>
                </a:solidFill>
                <a:latin typeface="Poppins ExtraBold"/>
              </a:rPr>
              <a:t>Fraud - RED FLAGS</a:t>
            </a:r>
          </a:p>
        </p:txBody>
      </p:sp>
      <p:grpSp>
        <p:nvGrpSpPr>
          <p:cNvPr id="13" name="Group 13"/>
          <p:cNvGrpSpPr/>
          <p:nvPr/>
        </p:nvGrpSpPr>
        <p:grpSpPr>
          <a:xfrm>
            <a:off x="5291533" y="9287033"/>
            <a:ext cx="12996467" cy="499983"/>
            <a:chOff x="0" y="0"/>
            <a:chExt cx="3693871" cy="131683"/>
          </a:xfrm>
        </p:grpSpPr>
        <p:sp>
          <p:nvSpPr>
            <p:cNvPr id="14" name="Freeform 14"/>
            <p:cNvSpPr/>
            <p:nvPr/>
          </p:nvSpPr>
          <p:spPr>
            <a:xfrm>
              <a:off x="0" y="0"/>
              <a:ext cx="3693871" cy="131683"/>
            </a:xfrm>
            <a:custGeom>
              <a:avLst/>
              <a:gdLst/>
              <a:ahLst/>
              <a:cxnLst/>
              <a:rect l="l" t="t" r="r" b="b"/>
              <a:pathLst>
                <a:path w="3693871" h="131683">
                  <a:moveTo>
                    <a:pt x="0" y="0"/>
                  </a:moveTo>
                  <a:lnTo>
                    <a:pt x="3693871" y="0"/>
                  </a:lnTo>
                  <a:lnTo>
                    <a:pt x="3693871" y="131683"/>
                  </a:lnTo>
                  <a:lnTo>
                    <a:pt x="0" y="131683"/>
                  </a:lnTo>
                  <a:close/>
                </a:path>
              </a:pathLst>
            </a:custGeom>
            <a:solidFill>
              <a:srgbClr val="FABF23"/>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grpSp>
        <p:nvGrpSpPr>
          <p:cNvPr id="16" name="Group 16"/>
          <p:cNvGrpSpPr/>
          <p:nvPr/>
        </p:nvGrpSpPr>
        <p:grpSpPr>
          <a:xfrm rot="5400000">
            <a:off x="13003060" y="5011585"/>
            <a:ext cx="9069930" cy="499983"/>
            <a:chOff x="0" y="0"/>
            <a:chExt cx="2388788" cy="131683"/>
          </a:xfrm>
        </p:grpSpPr>
        <p:sp>
          <p:nvSpPr>
            <p:cNvPr id="17" name="Freeform 17"/>
            <p:cNvSpPr/>
            <p:nvPr/>
          </p:nvSpPr>
          <p:spPr>
            <a:xfrm>
              <a:off x="0" y="0"/>
              <a:ext cx="2388788" cy="131683"/>
            </a:xfrm>
            <a:custGeom>
              <a:avLst/>
              <a:gdLst/>
              <a:ahLst/>
              <a:cxnLst/>
              <a:rect l="l" t="t" r="r" b="b"/>
              <a:pathLst>
                <a:path w="2388788" h="131683">
                  <a:moveTo>
                    <a:pt x="0" y="0"/>
                  </a:moveTo>
                  <a:lnTo>
                    <a:pt x="2388788" y="0"/>
                  </a:lnTo>
                  <a:lnTo>
                    <a:pt x="2388788" y="131683"/>
                  </a:lnTo>
                  <a:lnTo>
                    <a:pt x="0" y="131683"/>
                  </a:lnTo>
                  <a:close/>
                </a:path>
              </a:pathLst>
            </a:custGeom>
            <a:solidFill>
              <a:srgbClr val="568EC9"/>
            </a:solidFill>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grpSp>
        <p:nvGrpSpPr>
          <p:cNvPr id="19" name="Group 19"/>
          <p:cNvGrpSpPr/>
          <p:nvPr/>
        </p:nvGrpSpPr>
        <p:grpSpPr>
          <a:xfrm rot="-5400000">
            <a:off x="12894508" y="4893508"/>
            <a:ext cx="10287000" cy="499983"/>
            <a:chOff x="0" y="0"/>
            <a:chExt cx="2709333" cy="131683"/>
          </a:xfrm>
        </p:grpSpPr>
        <p:sp>
          <p:nvSpPr>
            <p:cNvPr id="20" name="Freeform 20"/>
            <p:cNvSpPr/>
            <p:nvPr/>
          </p:nvSpPr>
          <p:spPr>
            <a:xfrm>
              <a:off x="0" y="0"/>
              <a:ext cx="2709333" cy="131683"/>
            </a:xfrm>
            <a:custGeom>
              <a:avLst/>
              <a:gdLst/>
              <a:ahLst/>
              <a:cxnLst/>
              <a:rect l="l" t="t" r="r" b="b"/>
              <a:pathLst>
                <a:path w="2709333" h="131683">
                  <a:moveTo>
                    <a:pt x="0" y="0"/>
                  </a:moveTo>
                  <a:lnTo>
                    <a:pt x="2709333" y="0"/>
                  </a:lnTo>
                  <a:lnTo>
                    <a:pt x="2709333" y="131683"/>
                  </a:lnTo>
                  <a:lnTo>
                    <a:pt x="0" y="131683"/>
                  </a:lnTo>
                  <a:close/>
                </a:path>
              </a:pathLst>
            </a:custGeom>
            <a:solidFill>
              <a:srgbClr val="136F64"/>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2" name="TextBox 11">
            <a:extLst>
              <a:ext uri="{FF2B5EF4-FFF2-40B4-BE49-F238E27FC236}">
                <a16:creationId xmlns:a16="http://schemas.microsoft.com/office/drawing/2014/main" id="{041F69C2-726D-4348-BCA6-76125EF3C712}"/>
              </a:ext>
            </a:extLst>
          </p:cNvPr>
          <p:cNvSpPr txBox="1"/>
          <p:nvPr/>
        </p:nvSpPr>
        <p:spPr>
          <a:xfrm>
            <a:off x="3262270" y="6890216"/>
            <a:ext cx="12317910" cy="1846659"/>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As Maine Bankers, we feel it is our collective responsibility to protect our customers.  One way we can do that is to educate our communities on common fraud red flags.  As a result, we have collaborated on this presentation and are working together to get this message out in ALL our communities. Maine Banks are united in protecting customers from fraudulent activity. </a:t>
            </a:r>
          </a:p>
          <a:p>
            <a:endParaRPr lang="en-US" dirty="0"/>
          </a:p>
        </p:txBody>
      </p:sp>
      <p:pic>
        <p:nvPicPr>
          <p:cNvPr id="81" name="Picture 80" descr="A picture containing text, clipart&#10;&#10;Description automatically generated">
            <a:extLst>
              <a:ext uri="{FF2B5EF4-FFF2-40B4-BE49-F238E27FC236}">
                <a16:creationId xmlns:a16="http://schemas.microsoft.com/office/drawing/2014/main" id="{DBB8A197-233D-37CD-DE84-DE7369A100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77459" y="586799"/>
            <a:ext cx="1680541" cy="457263"/>
          </a:xfrm>
          <a:prstGeom prst="rect">
            <a:avLst/>
          </a:prstGeom>
        </p:spPr>
      </p:pic>
      <p:pic>
        <p:nvPicPr>
          <p:cNvPr id="83" name="Picture 82" descr="A picture containing text, sign&#10;&#10;Description automatically generated">
            <a:extLst>
              <a:ext uri="{FF2B5EF4-FFF2-40B4-BE49-F238E27FC236}">
                <a16:creationId xmlns:a16="http://schemas.microsoft.com/office/drawing/2014/main" id="{0BFCD8F7-2B02-26CF-F699-1FAEF6BC5E7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89909" y="427271"/>
            <a:ext cx="1268291" cy="717667"/>
          </a:xfrm>
          <a:prstGeom prst="rect">
            <a:avLst/>
          </a:prstGeom>
        </p:spPr>
      </p:pic>
      <p:pic>
        <p:nvPicPr>
          <p:cNvPr id="85" name="Picture 84" descr="Logo&#10;&#10;Description automatically generated">
            <a:extLst>
              <a:ext uri="{FF2B5EF4-FFF2-40B4-BE49-F238E27FC236}">
                <a16:creationId xmlns:a16="http://schemas.microsoft.com/office/drawing/2014/main" id="{8F19276D-FA04-EDD4-14EE-21A05DD9DC3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937904" y="615731"/>
            <a:ext cx="1806296" cy="482682"/>
          </a:xfrm>
          <a:prstGeom prst="rect">
            <a:avLst/>
          </a:prstGeom>
        </p:spPr>
      </p:pic>
      <p:pic>
        <p:nvPicPr>
          <p:cNvPr id="87" name="Picture 86" descr="Logo&#10;&#10;Description automatically generated">
            <a:extLst>
              <a:ext uri="{FF2B5EF4-FFF2-40B4-BE49-F238E27FC236}">
                <a16:creationId xmlns:a16="http://schemas.microsoft.com/office/drawing/2014/main" id="{229CEF98-6828-C16A-D146-41E673131D4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63781" y="543238"/>
            <a:ext cx="1561619" cy="574001"/>
          </a:xfrm>
          <a:prstGeom prst="rect">
            <a:avLst/>
          </a:prstGeom>
        </p:spPr>
      </p:pic>
      <p:pic>
        <p:nvPicPr>
          <p:cNvPr id="89" name="Picture 88" descr="Logo, company name&#10;&#10;Description automatically generated">
            <a:extLst>
              <a:ext uri="{FF2B5EF4-FFF2-40B4-BE49-F238E27FC236}">
                <a16:creationId xmlns:a16="http://schemas.microsoft.com/office/drawing/2014/main" id="{B72D3179-2C5C-7C96-D6B0-69D877D3B2F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48600" y="1458429"/>
            <a:ext cx="1459325" cy="789471"/>
          </a:xfrm>
          <a:prstGeom prst="rect">
            <a:avLst/>
          </a:prstGeom>
        </p:spPr>
      </p:pic>
      <p:pic>
        <p:nvPicPr>
          <p:cNvPr id="91" name="Picture 90" descr="Logo, company name&#10;&#10;Description automatically generated">
            <a:extLst>
              <a:ext uri="{FF2B5EF4-FFF2-40B4-BE49-F238E27FC236}">
                <a16:creationId xmlns:a16="http://schemas.microsoft.com/office/drawing/2014/main" id="{D1CC2C89-4CF0-2E26-B2AE-7CB44B0AF9D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831891" y="153329"/>
            <a:ext cx="1131041" cy="1131041"/>
          </a:xfrm>
          <a:prstGeom prst="rect">
            <a:avLst/>
          </a:prstGeom>
        </p:spPr>
      </p:pic>
      <p:pic>
        <p:nvPicPr>
          <p:cNvPr id="93" name="Picture 92" descr="A picture containing text, outdoor, sign&#10;&#10;Description automatically generated">
            <a:extLst>
              <a:ext uri="{FF2B5EF4-FFF2-40B4-BE49-F238E27FC236}">
                <a16:creationId xmlns:a16="http://schemas.microsoft.com/office/drawing/2014/main" id="{82D06976-B151-0F1D-9D0D-AA2E5400452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15881" y="1406558"/>
            <a:ext cx="1142133" cy="841342"/>
          </a:xfrm>
          <a:prstGeom prst="rect">
            <a:avLst/>
          </a:prstGeom>
        </p:spPr>
      </p:pic>
      <p:pic>
        <p:nvPicPr>
          <p:cNvPr id="97" name="Picture 96" descr="Logo, company name&#10;&#10;Description automatically generated">
            <a:extLst>
              <a:ext uri="{FF2B5EF4-FFF2-40B4-BE49-F238E27FC236}">
                <a16:creationId xmlns:a16="http://schemas.microsoft.com/office/drawing/2014/main" id="{D264D26E-C050-C326-71CE-4883614A178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727506" y="1409700"/>
            <a:ext cx="1561619" cy="810840"/>
          </a:xfrm>
          <a:prstGeom prst="rect">
            <a:avLst/>
          </a:prstGeom>
        </p:spPr>
      </p:pic>
      <p:pic>
        <p:nvPicPr>
          <p:cNvPr id="101" name="Picture 100" descr="A blue and yellow logo&#10;&#10;Description automatically generated with medium confidence">
            <a:extLst>
              <a:ext uri="{FF2B5EF4-FFF2-40B4-BE49-F238E27FC236}">
                <a16:creationId xmlns:a16="http://schemas.microsoft.com/office/drawing/2014/main" id="{C2966CC3-05C2-AFDE-E6DB-D26BBBB8218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498925" y="1485900"/>
            <a:ext cx="1813484" cy="609181"/>
          </a:xfrm>
          <a:prstGeom prst="rect">
            <a:avLst/>
          </a:prstGeom>
        </p:spPr>
      </p:pic>
      <p:pic>
        <p:nvPicPr>
          <p:cNvPr id="103" name="Picture 102" descr="Logo&#10;&#10;Description automatically generated with medium confidence">
            <a:extLst>
              <a:ext uri="{FF2B5EF4-FFF2-40B4-BE49-F238E27FC236}">
                <a16:creationId xmlns:a16="http://schemas.microsoft.com/office/drawing/2014/main" id="{528D0F38-6E83-CE52-DAE1-798FF0AF74F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567824" y="1550587"/>
            <a:ext cx="1466402" cy="468713"/>
          </a:xfrm>
          <a:prstGeom prst="rect">
            <a:avLst/>
          </a:prstGeom>
        </p:spPr>
      </p:pic>
      <p:pic>
        <p:nvPicPr>
          <p:cNvPr id="107" name="Picture 106" descr="Text&#10;&#10;Description automatically generated with medium confidence">
            <a:extLst>
              <a:ext uri="{FF2B5EF4-FFF2-40B4-BE49-F238E27FC236}">
                <a16:creationId xmlns:a16="http://schemas.microsoft.com/office/drawing/2014/main" id="{045DD382-9C40-AFB0-5335-8EC02520368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1746325" y="1409700"/>
            <a:ext cx="1412084" cy="864967"/>
          </a:xfrm>
          <a:prstGeom prst="rect">
            <a:avLst/>
          </a:prstGeom>
        </p:spPr>
      </p:pic>
      <p:pic>
        <p:nvPicPr>
          <p:cNvPr id="109" name="Picture 108" descr="A picture containing text&#10;&#10;Description automatically generated">
            <a:extLst>
              <a:ext uri="{FF2B5EF4-FFF2-40B4-BE49-F238E27FC236}">
                <a16:creationId xmlns:a16="http://schemas.microsoft.com/office/drawing/2014/main" id="{F60B3E04-1246-46C3-97C5-92835C4AC63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3027860" y="599085"/>
            <a:ext cx="2440740" cy="430096"/>
          </a:xfrm>
          <a:prstGeom prst="rect">
            <a:avLst/>
          </a:prstGeom>
        </p:spPr>
      </p:pic>
      <p:pic>
        <p:nvPicPr>
          <p:cNvPr id="113" name="Picture 112" descr="Shape&#10;&#10;Description automatically generated with medium confidence">
            <a:extLst>
              <a:ext uri="{FF2B5EF4-FFF2-40B4-BE49-F238E27FC236}">
                <a16:creationId xmlns:a16="http://schemas.microsoft.com/office/drawing/2014/main" id="{F7E9A6C2-5727-11AB-6129-5693C3762A8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88406" y="2696658"/>
            <a:ext cx="2522839" cy="315355"/>
          </a:xfrm>
          <a:prstGeom prst="rect">
            <a:avLst/>
          </a:prstGeom>
        </p:spPr>
      </p:pic>
      <p:pic>
        <p:nvPicPr>
          <p:cNvPr id="115" name="Picture 114" descr="A picture containing text, clipart&#10;&#10;Description automatically generated">
            <a:extLst>
              <a:ext uri="{FF2B5EF4-FFF2-40B4-BE49-F238E27FC236}">
                <a16:creationId xmlns:a16="http://schemas.microsoft.com/office/drawing/2014/main" id="{2DE2AF9F-C438-9F94-CB1C-E241121E662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77029" y="2379585"/>
            <a:ext cx="1732011" cy="753934"/>
          </a:xfrm>
          <a:prstGeom prst="rect">
            <a:avLst/>
          </a:prstGeom>
        </p:spPr>
      </p:pic>
      <p:pic>
        <p:nvPicPr>
          <p:cNvPr id="117" name="Picture 116" descr="Logo&#10;&#10;Description automatically generated with low confidence">
            <a:extLst>
              <a:ext uri="{FF2B5EF4-FFF2-40B4-BE49-F238E27FC236}">
                <a16:creationId xmlns:a16="http://schemas.microsoft.com/office/drawing/2014/main" id="{AC081025-6CAF-19FD-553D-5ED36F5F585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4997356" y="2527031"/>
            <a:ext cx="1891884" cy="540538"/>
          </a:xfrm>
          <a:prstGeom prst="rect">
            <a:avLst/>
          </a:prstGeom>
        </p:spPr>
      </p:pic>
      <p:pic>
        <p:nvPicPr>
          <p:cNvPr id="119" name="Picture 118" descr="Logo&#10;&#10;Description automatically generated with low confidence">
            <a:extLst>
              <a:ext uri="{FF2B5EF4-FFF2-40B4-BE49-F238E27FC236}">
                <a16:creationId xmlns:a16="http://schemas.microsoft.com/office/drawing/2014/main" id="{37CD39F9-CE1C-5B1E-C9BA-8E077B8F092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296234" y="3440803"/>
            <a:ext cx="2112131" cy="677642"/>
          </a:xfrm>
          <a:prstGeom prst="rect">
            <a:avLst/>
          </a:prstGeom>
        </p:spPr>
      </p:pic>
      <p:pic>
        <p:nvPicPr>
          <p:cNvPr id="121" name="Picture 120" descr="A picture containing text, clipart&#10;&#10;Description automatically generated">
            <a:extLst>
              <a:ext uri="{FF2B5EF4-FFF2-40B4-BE49-F238E27FC236}">
                <a16:creationId xmlns:a16="http://schemas.microsoft.com/office/drawing/2014/main" id="{83B548F3-8414-3CEF-3C9E-10882BDEC74C}"/>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645355" y="3560509"/>
            <a:ext cx="1826818" cy="315202"/>
          </a:xfrm>
          <a:prstGeom prst="rect">
            <a:avLst/>
          </a:prstGeom>
        </p:spPr>
      </p:pic>
      <p:pic>
        <p:nvPicPr>
          <p:cNvPr id="123" name="Picture 122" descr="Logo&#10;&#10;Description automatically generated">
            <a:extLst>
              <a:ext uri="{FF2B5EF4-FFF2-40B4-BE49-F238E27FC236}">
                <a16:creationId xmlns:a16="http://schemas.microsoft.com/office/drawing/2014/main" id="{F1364E9C-DD9B-E7AE-B4E0-5DBEBF14076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2600381" y="3390648"/>
            <a:ext cx="2183388" cy="727797"/>
          </a:xfrm>
          <a:prstGeom prst="rect">
            <a:avLst/>
          </a:prstGeom>
        </p:spPr>
      </p:pic>
      <p:pic>
        <p:nvPicPr>
          <p:cNvPr id="125" name="Picture 124" descr="A picture containing text, clipart&#10;&#10;Description automatically generated">
            <a:extLst>
              <a:ext uri="{FF2B5EF4-FFF2-40B4-BE49-F238E27FC236}">
                <a16:creationId xmlns:a16="http://schemas.microsoft.com/office/drawing/2014/main" id="{0D1E3170-D41E-FAD2-AA1C-02A78F82D1C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4944249" y="3452621"/>
            <a:ext cx="1944991" cy="546253"/>
          </a:xfrm>
          <a:prstGeom prst="rect">
            <a:avLst/>
          </a:prstGeom>
        </p:spPr>
      </p:pic>
      <p:pic>
        <p:nvPicPr>
          <p:cNvPr id="129" name="Picture 128" descr="Logo&#10;&#10;Description automatically generated">
            <a:extLst>
              <a:ext uri="{FF2B5EF4-FFF2-40B4-BE49-F238E27FC236}">
                <a16:creationId xmlns:a16="http://schemas.microsoft.com/office/drawing/2014/main" id="{985B8918-FE01-B28D-19F0-2170054760EB}"/>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66764" y="4382560"/>
            <a:ext cx="1455664" cy="564523"/>
          </a:xfrm>
          <a:prstGeom prst="rect">
            <a:avLst/>
          </a:prstGeom>
        </p:spPr>
      </p:pic>
      <p:pic>
        <p:nvPicPr>
          <p:cNvPr id="131" name="Picture 130" descr="Logo&#10;&#10;Description automatically generated">
            <a:extLst>
              <a:ext uri="{FF2B5EF4-FFF2-40B4-BE49-F238E27FC236}">
                <a16:creationId xmlns:a16="http://schemas.microsoft.com/office/drawing/2014/main" id="{5F5B3D9A-54E3-9AA7-905C-57A5EB158BE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066580" y="4351675"/>
            <a:ext cx="1802073" cy="648283"/>
          </a:xfrm>
          <a:prstGeom prst="rect">
            <a:avLst/>
          </a:prstGeom>
        </p:spPr>
      </p:pic>
      <p:pic>
        <p:nvPicPr>
          <p:cNvPr id="135" name="Picture 134" descr="A picture containing text, clipart&#10;&#10;Description automatically generated">
            <a:extLst>
              <a:ext uri="{FF2B5EF4-FFF2-40B4-BE49-F238E27FC236}">
                <a16:creationId xmlns:a16="http://schemas.microsoft.com/office/drawing/2014/main" id="{0A160D20-0E73-C58B-4335-3CDCF807CF70}"/>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4963443" y="4278168"/>
            <a:ext cx="2125193" cy="865332"/>
          </a:xfrm>
          <a:prstGeom prst="rect">
            <a:avLst/>
          </a:prstGeom>
        </p:spPr>
      </p:pic>
      <p:pic>
        <p:nvPicPr>
          <p:cNvPr id="139" name="Picture 138" descr="Logo, company name&#10;&#10;Description automatically generated">
            <a:extLst>
              <a:ext uri="{FF2B5EF4-FFF2-40B4-BE49-F238E27FC236}">
                <a16:creationId xmlns:a16="http://schemas.microsoft.com/office/drawing/2014/main" id="{69006B8E-8C5B-BA3B-9A6E-5D8394AD4A1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896600" y="5232413"/>
            <a:ext cx="1410104" cy="999442"/>
          </a:xfrm>
          <a:prstGeom prst="rect">
            <a:avLst/>
          </a:prstGeom>
        </p:spPr>
      </p:pic>
      <p:pic>
        <p:nvPicPr>
          <p:cNvPr id="141" name="Picture 140" descr="Logo&#10;&#10;Description automatically generated">
            <a:extLst>
              <a:ext uri="{FF2B5EF4-FFF2-40B4-BE49-F238E27FC236}">
                <a16:creationId xmlns:a16="http://schemas.microsoft.com/office/drawing/2014/main" id="{0C1F80F4-6D64-5896-8711-3D2C2E9B70F3}"/>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2725400" y="5314474"/>
            <a:ext cx="1561192" cy="819626"/>
          </a:xfrm>
          <a:prstGeom prst="rect">
            <a:avLst/>
          </a:prstGeom>
        </p:spPr>
      </p:pic>
      <p:pic>
        <p:nvPicPr>
          <p:cNvPr id="143" name="Picture 142" descr="Logo&#10;&#10;Description automatically generated">
            <a:extLst>
              <a:ext uri="{FF2B5EF4-FFF2-40B4-BE49-F238E27FC236}">
                <a16:creationId xmlns:a16="http://schemas.microsoft.com/office/drawing/2014/main" id="{2C7D84F2-A109-B144-665D-DD4065EF678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4630400" y="5368019"/>
            <a:ext cx="2218486" cy="614932"/>
          </a:xfrm>
          <a:prstGeom prst="rect">
            <a:avLst/>
          </a:prstGeom>
        </p:spPr>
      </p:pic>
      <p:pic>
        <p:nvPicPr>
          <p:cNvPr id="145" name="Picture 144" descr="A picture containing graphical user interface&#10;&#10;Description automatically generated">
            <a:extLst>
              <a:ext uri="{FF2B5EF4-FFF2-40B4-BE49-F238E27FC236}">
                <a16:creationId xmlns:a16="http://schemas.microsoft.com/office/drawing/2014/main" id="{1675AD82-4177-F282-AB62-B526181343B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5129947" y="6132583"/>
            <a:ext cx="2110756" cy="800498"/>
          </a:xfrm>
          <a:prstGeom prst="rect">
            <a:avLst/>
          </a:prstGeom>
        </p:spPr>
      </p:pic>
      <p:pic>
        <p:nvPicPr>
          <p:cNvPr id="23" name="Picture 22" descr="Text&#10;&#10;Description automatically generated">
            <a:extLst>
              <a:ext uri="{FF2B5EF4-FFF2-40B4-BE49-F238E27FC236}">
                <a16:creationId xmlns:a16="http://schemas.microsoft.com/office/drawing/2014/main" id="{49482133-FB0E-E496-0255-530DFDC2CBEA}"/>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010359" y="2528397"/>
            <a:ext cx="2571750" cy="523875"/>
          </a:xfrm>
          <a:prstGeom prst="rect">
            <a:avLst/>
          </a:prstGeom>
        </p:spPr>
      </p:pic>
      <p:pic>
        <p:nvPicPr>
          <p:cNvPr id="24" name="Picture 23" descr="Logo&#10;&#10;Description automatically generated with low confidence">
            <a:extLst>
              <a:ext uri="{FF2B5EF4-FFF2-40B4-BE49-F238E27FC236}">
                <a16:creationId xmlns:a16="http://schemas.microsoft.com/office/drawing/2014/main" id="{02F0B9BC-E656-2526-E509-BF418E593BD5}"/>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314225" y="5252112"/>
            <a:ext cx="2169833" cy="944349"/>
          </a:xfrm>
          <a:prstGeom prst="rect">
            <a:avLst/>
          </a:prstGeom>
        </p:spPr>
      </p:pic>
      <p:pic>
        <p:nvPicPr>
          <p:cNvPr id="25" name="Picture 24" descr="Logo&#10;&#10;Description automatically generated with medium confidence">
            <a:extLst>
              <a:ext uri="{FF2B5EF4-FFF2-40B4-BE49-F238E27FC236}">
                <a16:creationId xmlns:a16="http://schemas.microsoft.com/office/drawing/2014/main" id="{7DEB6B22-DE47-A60D-1F51-B87CA2D59F8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255368" y="4438222"/>
            <a:ext cx="2598854" cy="5452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503" r="27303"/>
          <a:stretch/>
        </p:blipFill>
        <p:spPr>
          <a:xfrm>
            <a:off x="15998499" y="-38100"/>
            <a:ext cx="2289501" cy="2976083"/>
          </a:xfrm>
          <a:prstGeom prst="rect">
            <a:avLst/>
          </a:prstGeom>
        </p:spPr>
      </p:pic>
      <p:pic>
        <p:nvPicPr>
          <p:cNvPr id="6" name="Picture 6"/>
          <p:cNvPicPr>
            <a:picLocks noChangeAspect="1"/>
          </p:cNvPicPr>
          <p:nvPr/>
        </p:nvPicPr>
        <p:blipFill>
          <a:blip r:embed="rId4"/>
          <a:srcRect/>
          <a:stretch>
            <a:fillRect/>
          </a:stretch>
        </p:blipFill>
        <p:spPr>
          <a:xfrm>
            <a:off x="13643754" y="8854597"/>
            <a:ext cx="4579936" cy="807405"/>
          </a:xfrm>
          <a:prstGeom prst="rect">
            <a:avLst/>
          </a:prstGeom>
        </p:spPr>
      </p:pic>
      <p:sp>
        <p:nvSpPr>
          <p:cNvPr id="7" name="TextBox 7"/>
          <p:cNvSpPr txBox="1"/>
          <p:nvPr/>
        </p:nvSpPr>
        <p:spPr>
          <a:xfrm>
            <a:off x="554549" y="348927"/>
            <a:ext cx="14304451" cy="951286"/>
          </a:xfrm>
          <a:prstGeom prst="rect">
            <a:avLst/>
          </a:prstGeom>
        </p:spPr>
        <p:txBody>
          <a:bodyPr wrap="square" lIns="0" tIns="0" rIns="0" bIns="0" rtlCol="0" anchor="t">
            <a:spAutoFit/>
          </a:bodyPr>
          <a:lstStyle/>
          <a:p>
            <a:pPr>
              <a:lnSpc>
                <a:spcPts val="7840"/>
              </a:lnSpc>
            </a:pPr>
            <a:r>
              <a:rPr lang="en-US" sz="5600" dirty="0">
                <a:solidFill>
                  <a:srgbClr val="888888"/>
                </a:solidFill>
                <a:latin typeface="Poppins ExtraBold"/>
              </a:rPr>
              <a:t>Money Can Move Quickly</a:t>
            </a:r>
          </a:p>
        </p:txBody>
      </p:sp>
      <p:sp>
        <p:nvSpPr>
          <p:cNvPr id="10" name="Freeform 10"/>
          <p:cNvSpPr/>
          <p:nvPr/>
        </p:nvSpPr>
        <p:spPr>
          <a:xfrm>
            <a:off x="0" y="9787017"/>
            <a:ext cx="18287996" cy="499983"/>
          </a:xfrm>
          <a:custGeom>
            <a:avLst/>
            <a:gdLst/>
            <a:ahLst/>
            <a:cxnLst/>
            <a:rect l="l" t="t" r="r" b="b"/>
            <a:pathLst>
              <a:path w="4816592" h="131683">
                <a:moveTo>
                  <a:pt x="0" y="0"/>
                </a:moveTo>
                <a:lnTo>
                  <a:pt x="4816592" y="0"/>
                </a:lnTo>
                <a:lnTo>
                  <a:pt x="4816592" y="131683"/>
                </a:lnTo>
                <a:lnTo>
                  <a:pt x="0" y="131683"/>
                </a:lnTo>
                <a:close/>
              </a:path>
            </a:pathLst>
          </a:custGeom>
          <a:solidFill>
            <a:schemeClr val="accent5">
              <a:lumMod val="60000"/>
              <a:lumOff val="40000"/>
            </a:schemeClr>
          </a:solidFill>
        </p:spPr>
        <p:txBody>
          <a:bodyPr/>
          <a:lstStyle/>
          <a:p>
            <a:endParaRPr lang="en-US" dirty="0"/>
          </a:p>
        </p:txBody>
      </p:sp>
      <p:sp>
        <p:nvSpPr>
          <p:cNvPr id="12" name="TextBox 12"/>
          <p:cNvSpPr txBox="1"/>
          <p:nvPr/>
        </p:nvSpPr>
        <p:spPr>
          <a:xfrm>
            <a:off x="8811071" y="9871591"/>
            <a:ext cx="665857" cy="268984"/>
          </a:xfrm>
          <a:prstGeom prst="rect">
            <a:avLst/>
          </a:prstGeom>
        </p:spPr>
        <p:txBody>
          <a:bodyPr lIns="0" tIns="0" rIns="0" bIns="0" rtlCol="0" anchor="t">
            <a:spAutoFit/>
          </a:bodyPr>
          <a:lstStyle/>
          <a:p>
            <a:pPr algn="ctr">
              <a:lnSpc>
                <a:spcPts val="2239"/>
              </a:lnSpc>
            </a:pPr>
            <a:r>
              <a:rPr lang="en-US" sz="1599" dirty="0">
                <a:latin typeface="Poppins"/>
              </a:rPr>
              <a:t>Slide 8</a:t>
            </a:r>
          </a:p>
        </p:txBody>
      </p:sp>
      <p:pic>
        <p:nvPicPr>
          <p:cNvPr id="13" name="Picture 10">
            <a:extLst>
              <a:ext uri="{FF2B5EF4-FFF2-40B4-BE49-F238E27FC236}">
                <a16:creationId xmlns:a16="http://schemas.microsoft.com/office/drawing/2014/main" id="{98FA8BA1-C789-4A02-9A97-BE7A228CD528}"/>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6" y="2291582"/>
            <a:ext cx="1152959" cy="1543537"/>
          </a:xfrm>
          <a:prstGeom prst="rect">
            <a:avLst/>
          </a:prstGeom>
        </p:spPr>
      </p:pic>
      <p:pic>
        <p:nvPicPr>
          <p:cNvPr id="14" name="Picture 10">
            <a:extLst>
              <a:ext uri="{FF2B5EF4-FFF2-40B4-BE49-F238E27FC236}">
                <a16:creationId xmlns:a16="http://schemas.microsoft.com/office/drawing/2014/main" id="{100F1385-E97E-49B3-9E19-365A4A893C0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3918071"/>
            <a:ext cx="1152959" cy="1543537"/>
          </a:xfrm>
          <a:prstGeom prst="rect">
            <a:avLst/>
          </a:prstGeom>
        </p:spPr>
      </p:pic>
      <p:pic>
        <p:nvPicPr>
          <p:cNvPr id="15" name="Picture 10">
            <a:extLst>
              <a:ext uri="{FF2B5EF4-FFF2-40B4-BE49-F238E27FC236}">
                <a16:creationId xmlns:a16="http://schemas.microsoft.com/office/drawing/2014/main" id="{6F00CE35-72A2-400D-8CCA-B6C64D9F0D44}"/>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5768922"/>
            <a:ext cx="1152959" cy="1543537"/>
          </a:xfrm>
          <a:prstGeom prst="rect">
            <a:avLst/>
          </a:prstGeom>
        </p:spPr>
      </p:pic>
      <p:pic>
        <p:nvPicPr>
          <p:cNvPr id="16" name="Picture 10">
            <a:extLst>
              <a:ext uri="{FF2B5EF4-FFF2-40B4-BE49-F238E27FC236}">
                <a16:creationId xmlns:a16="http://schemas.microsoft.com/office/drawing/2014/main" id="{6FDBB089-3122-477B-9F6C-4D1716CFE19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7486406"/>
            <a:ext cx="1152959" cy="1543537"/>
          </a:xfrm>
          <a:prstGeom prst="rect">
            <a:avLst/>
          </a:prstGeom>
        </p:spPr>
      </p:pic>
      <p:sp>
        <p:nvSpPr>
          <p:cNvPr id="17" name="TextBox 16">
            <a:extLst>
              <a:ext uri="{FF2B5EF4-FFF2-40B4-BE49-F238E27FC236}">
                <a16:creationId xmlns:a16="http://schemas.microsoft.com/office/drawing/2014/main" id="{E17E8C44-087C-491C-B2E3-168AB54A5267}"/>
              </a:ext>
            </a:extLst>
          </p:cNvPr>
          <p:cNvSpPr txBox="1"/>
          <p:nvPr/>
        </p:nvSpPr>
        <p:spPr>
          <a:xfrm>
            <a:off x="1828800" y="2559976"/>
            <a:ext cx="8750006" cy="1800493"/>
          </a:xfrm>
          <a:prstGeom prst="rect">
            <a:avLst/>
          </a:prstGeom>
          <a:noFill/>
        </p:spPr>
        <p:txBody>
          <a:bodyPr wrap="square" rtlCol="0">
            <a:spAutoFit/>
          </a:bodyPr>
          <a:lstStyle/>
          <a:p>
            <a:r>
              <a:rPr lang="en-US" sz="3700" dirty="0"/>
              <a:t>Peer-to-Peer (P2P) Payment apps allow funds to move from one person to another quickly. </a:t>
            </a:r>
          </a:p>
        </p:txBody>
      </p:sp>
      <p:sp>
        <p:nvSpPr>
          <p:cNvPr id="18" name="TextBox 17">
            <a:extLst>
              <a:ext uri="{FF2B5EF4-FFF2-40B4-BE49-F238E27FC236}">
                <a16:creationId xmlns:a16="http://schemas.microsoft.com/office/drawing/2014/main" id="{C94776D8-3958-4AFC-B9E5-46834FCBC853}"/>
              </a:ext>
            </a:extLst>
          </p:cNvPr>
          <p:cNvSpPr txBox="1"/>
          <p:nvPr/>
        </p:nvSpPr>
        <p:spPr>
          <a:xfrm>
            <a:off x="1818861" y="4229377"/>
            <a:ext cx="8750006" cy="1231106"/>
          </a:xfrm>
          <a:prstGeom prst="rect">
            <a:avLst/>
          </a:prstGeom>
          <a:noFill/>
        </p:spPr>
        <p:txBody>
          <a:bodyPr wrap="square" rtlCol="0">
            <a:spAutoFit/>
          </a:bodyPr>
          <a:lstStyle/>
          <a:p>
            <a:r>
              <a:rPr lang="en-US" sz="3700" dirty="0"/>
              <a:t>P2P apps include, Venmo, PayPal and Cash App. </a:t>
            </a:r>
            <a:r>
              <a:rPr lang="en-US" sz="3700" dirty="0" err="1"/>
              <a:t>Zelle</a:t>
            </a:r>
            <a:r>
              <a:rPr lang="en-US" sz="3700" dirty="0"/>
              <a:t> is also a P2P application. </a:t>
            </a:r>
          </a:p>
        </p:txBody>
      </p:sp>
      <p:sp>
        <p:nvSpPr>
          <p:cNvPr id="20" name="TextBox 19">
            <a:extLst>
              <a:ext uri="{FF2B5EF4-FFF2-40B4-BE49-F238E27FC236}">
                <a16:creationId xmlns:a16="http://schemas.microsoft.com/office/drawing/2014/main" id="{F256CE70-EA89-429D-B846-2ECA766FB50D}"/>
              </a:ext>
            </a:extLst>
          </p:cNvPr>
          <p:cNvSpPr txBox="1"/>
          <p:nvPr/>
        </p:nvSpPr>
        <p:spPr>
          <a:xfrm>
            <a:off x="1789044" y="7652967"/>
            <a:ext cx="8750006" cy="1231106"/>
          </a:xfrm>
          <a:prstGeom prst="rect">
            <a:avLst/>
          </a:prstGeom>
          <a:noFill/>
        </p:spPr>
        <p:txBody>
          <a:bodyPr wrap="square" rtlCol="0">
            <a:spAutoFit/>
          </a:bodyPr>
          <a:lstStyle/>
          <a:p>
            <a:r>
              <a:rPr lang="en-US" sz="3700" dirty="0"/>
              <a:t>If you use these apps, </a:t>
            </a:r>
            <a:r>
              <a:rPr lang="en-US" sz="3700" b="1" u="sng" dirty="0"/>
              <a:t>ONLY</a:t>
            </a:r>
            <a:r>
              <a:rPr lang="en-US" sz="3700" dirty="0"/>
              <a:t> use them with people you know and trust!  </a:t>
            </a:r>
          </a:p>
        </p:txBody>
      </p:sp>
      <p:sp>
        <p:nvSpPr>
          <p:cNvPr id="21" name="TextBox 20">
            <a:extLst>
              <a:ext uri="{FF2B5EF4-FFF2-40B4-BE49-F238E27FC236}">
                <a16:creationId xmlns:a16="http://schemas.microsoft.com/office/drawing/2014/main" id="{0E62AE34-A830-4B44-83C4-F3B80E6036B7}"/>
              </a:ext>
            </a:extLst>
          </p:cNvPr>
          <p:cNvSpPr txBox="1"/>
          <p:nvPr/>
        </p:nvSpPr>
        <p:spPr>
          <a:xfrm>
            <a:off x="1789044" y="5709132"/>
            <a:ext cx="8750006" cy="1800493"/>
          </a:xfrm>
          <a:prstGeom prst="rect">
            <a:avLst/>
          </a:prstGeom>
          <a:noFill/>
        </p:spPr>
        <p:txBody>
          <a:bodyPr wrap="square" rtlCol="0">
            <a:spAutoFit/>
          </a:bodyPr>
          <a:lstStyle/>
          <a:p>
            <a:r>
              <a:rPr lang="en-US" sz="3700" dirty="0"/>
              <a:t>These apps are often used by fraudsters, and you may be asked to send money using them. </a:t>
            </a:r>
          </a:p>
        </p:txBody>
      </p:sp>
      <p:pic>
        <p:nvPicPr>
          <p:cNvPr id="1028" name="Picture 4" descr="P2P Payment App Development - It's Benefits - TechPanga">
            <a:extLst>
              <a:ext uri="{FF2B5EF4-FFF2-40B4-BE49-F238E27FC236}">
                <a16:creationId xmlns:a16="http://schemas.microsoft.com/office/drawing/2014/main" id="{7E7B8394-239D-48FE-B818-265D3B9F67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3323759"/>
            <a:ext cx="61722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503" r="27303"/>
          <a:stretch/>
        </p:blipFill>
        <p:spPr>
          <a:xfrm>
            <a:off x="15998499" y="-38100"/>
            <a:ext cx="2289501" cy="2976083"/>
          </a:xfrm>
          <a:prstGeom prst="rect">
            <a:avLst/>
          </a:prstGeom>
        </p:spPr>
      </p:pic>
      <p:pic>
        <p:nvPicPr>
          <p:cNvPr id="6" name="Picture 6"/>
          <p:cNvPicPr>
            <a:picLocks noChangeAspect="1"/>
          </p:cNvPicPr>
          <p:nvPr/>
        </p:nvPicPr>
        <p:blipFill>
          <a:blip r:embed="rId4"/>
          <a:srcRect/>
          <a:stretch>
            <a:fillRect/>
          </a:stretch>
        </p:blipFill>
        <p:spPr>
          <a:xfrm>
            <a:off x="13643754" y="8854597"/>
            <a:ext cx="4579936" cy="807405"/>
          </a:xfrm>
          <a:prstGeom prst="rect">
            <a:avLst/>
          </a:prstGeom>
        </p:spPr>
      </p:pic>
      <p:sp>
        <p:nvSpPr>
          <p:cNvPr id="7" name="TextBox 7"/>
          <p:cNvSpPr txBox="1"/>
          <p:nvPr/>
        </p:nvSpPr>
        <p:spPr>
          <a:xfrm>
            <a:off x="554549" y="348927"/>
            <a:ext cx="14304451" cy="951286"/>
          </a:xfrm>
          <a:prstGeom prst="rect">
            <a:avLst/>
          </a:prstGeom>
        </p:spPr>
        <p:txBody>
          <a:bodyPr wrap="square" lIns="0" tIns="0" rIns="0" bIns="0" rtlCol="0" anchor="t">
            <a:spAutoFit/>
          </a:bodyPr>
          <a:lstStyle/>
          <a:p>
            <a:pPr>
              <a:lnSpc>
                <a:spcPts val="7840"/>
              </a:lnSpc>
            </a:pPr>
            <a:r>
              <a:rPr lang="en-US" sz="5600" dirty="0">
                <a:solidFill>
                  <a:srgbClr val="888888"/>
                </a:solidFill>
                <a:latin typeface="Poppins ExtraBold"/>
              </a:rPr>
              <a:t>The Common Red Flags</a:t>
            </a:r>
          </a:p>
        </p:txBody>
      </p:sp>
      <p:sp>
        <p:nvSpPr>
          <p:cNvPr id="10" name="Freeform 10"/>
          <p:cNvSpPr/>
          <p:nvPr/>
        </p:nvSpPr>
        <p:spPr>
          <a:xfrm>
            <a:off x="0" y="9800269"/>
            <a:ext cx="18287996" cy="499983"/>
          </a:xfrm>
          <a:custGeom>
            <a:avLst/>
            <a:gdLst/>
            <a:ahLst/>
            <a:cxnLst/>
            <a:rect l="l" t="t" r="r" b="b"/>
            <a:pathLst>
              <a:path w="4816592" h="131683">
                <a:moveTo>
                  <a:pt x="0" y="0"/>
                </a:moveTo>
                <a:lnTo>
                  <a:pt x="4816592" y="0"/>
                </a:lnTo>
                <a:lnTo>
                  <a:pt x="4816592" y="131683"/>
                </a:lnTo>
                <a:lnTo>
                  <a:pt x="0" y="131683"/>
                </a:lnTo>
                <a:close/>
              </a:path>
            </a:pathLst>
          </a:custGeom>
          <a:solidFill>
            <a:schemeClr val="accent6">
              <a:lumMod val="60000"/>
              <a:lumOff val="40000"/>
            </a:schemeClr>
          </a:solidFill>
        </p:spPr>
        <p:txBody>
          <a:bodyPr/>
          <a:lstStyle/>
          <a:p>
            <a:endParaRPr lang="en-US" dirty="0"/>
          </a:p>
        </p:txBody>
      </p:sp>
      <p:sp>
        <p:nvSpPr>
          <p:cNvPr id="12" name="TextBox 12"/>
          <p:cNvSpPr txBox="1"/>
          <p:nvPr/>
        </p:nvSpPr>
        <p:spPr>
          <a:xfrm>
            <a:off x="8811071" y="9871591"/>
            <a:ext cx="1018729" cy="268984"/>
          </a:xfrm>
          <a:prstGeom prst="rect">
            <a:avLst/>
          </a:prstGeom>
        </p:spPr>
        <p:txBody>
          <a:bodyPr wrap="square" lIns="0" tIns="0" rIns="0" bIns="0" rtlCol="0" anchor="t">
            <a:spAutoFit/>
          </a:bodyPr>
          <a:lstStyle/>
          <a:p>
            <a:pPr algn="ctr">
              <a:lnSpc>
                <a:spcPts val="2239"/>
              </a:lnSpc>
            </a:pPr>
            <a:r>
              <a:rPr lang="en-US" sz="1599" dirty="0">
                <a:latin typeface="Poppins"/>
              </a:rPr>
              <a:t>Slide 9</a:t>
            </a:r>
          </a:p>
        </p:txBody>
      </p:sp>
      <p:pic>
        <p:nvPicPr>
          <p:cNvPr id="13" name="Picture 10">
            <a:extLst>
              <a:ext uri="{FF2B5EF4-FFF2-40B4-BE49-F238E27FC236}">
                <a16:creationId xmlns:a16="http://schemas.microsoft.com/office/drawing/2014/main" id="{98FA8BA1-C789-4A02-9A97-BE7A228CD528}"/>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6" y="2291582"/>
            <a:ext cx="1152959" cy="1543537"/>
          </a:xfrm>
          <a:prstGeom prst="rect">
            <a:avLst/>
          </a:prstGeom>
        </p:spPr>
      </p:pic>
      <p:pic>
        <p:nvPicPr>
          <p:cNvPr id="14" name="Picture 10">
            <a:extLst>
              <a:ext uri="{FF2B5EF4-FFF2-40B4-BE49-F238E27FC236}">
                <a16:creationId xmlns:a16="http://schemas.microsoft.com/office/drawing/2014/main" id="{100F1385-E97E-49B3-9E19-365A4A893C0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3918071"/>
            <a:ext cx="1152959" cy="1543537"/>
          </a:xfrm>
          <a:prstGeom prst="rect">
            <a:avLst/>
          </a:prstGeom>
        </p:spPr>
      </p:pic>
      <p:pic>
        <p:nvPicPr>
          <p:cNvPr id="15" name="Picture 10">
            <a:extLst>
              <a:ext uri="{FF2B5EF4-FFF2-40B4-BE49-F238E27FC236}">
                <a16:creationId xmlns:a16="http://schemas.microsoft.com/office/drawing/2014/main" id="{6F00CE35-72A2-400D-8CCA-B6C64D9F0D44}"/>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5768922"/>
            <a:ext cx="1152959" cy="1543537"/>
          </a:xfrm>
          <a:prstGeom prst="rect">
            <a:avLst/>
          </a:prstGeom>
        </p:spPr>
      </p:pic>
      <p:pic>
        <p:nvPicPr>
          <p:cNvPr id="16" name="Picture 10">
            <a:extLst>
              <a:ext uri="{FF2B5EF4-FFF2-40B4-BE49-F238E27FC236}">
                <a16:creationId xmlns:a16="http://schemas.microsoft.com/office/drawing/2014/main" id="{6FDBB089-3122-477B-9F6C-4D1716CFE19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7486406"/>
            <a:ext cx="1152959" cy="1543537"/>
          </a:xfrm>
          <a:prstGeom prst="rect">
            <a:avLst/>
          </a:prstGeom>
        </p:spPr>
      </p:pic>
      <p:sp>
        <p:nvSpPr>
          <p:cNvPr id="17" name="TextBox 16">
            <a:extLst>
              <a:ext uri="{FF2B5EF4-FFF2-40B4-BE49-F238E27FC236}">
                <a16:creationId xmlns:a16="http://schemas.microsoft.com/office/drawing/2014/main" id="{E17E8C44-087C-491C-B2E3-168AB54A5267}"/>
              </a:ext>
            </a:extLst>
          </p:cNvPr>
          <p:cNvSpPr txBox="1"/>
          <p:nvPr/>
        </p:nvSpPr>
        <p:spPr>
          <a:xfrm>
            <a:off x="1855304" y="2402144"/>
            <a:ext cx="8750006" cy="1231106"/>
          </a:xfrm>
          <a:prstGeom prst="rect">
            <a:avLst/>
          </a:prstGeom>
          <a:noFill/>
        </p:spPr>
        <p:txBody>
          <a:bodyPr wrap="square" rtlCol="0">
            <a:spAutoFit/>
          </a:bodyPr>
          <a:lstStyle/>
          <a:p>
            <a:r>
              <a:rPr lang="en-US" sz="3700" dirty="0"/>
              <a:t>Unexpected phone calls, emails or text messages with links to click. </a:t>
            </a:r>
          </a:p>
        </p:txBody>
      </p:sp>
      <p:sp>
        <p:nvSpPr>
          <p:cNvPr id="18" name="TextBox 17">
            <a:extLst>
              <a:ext uri="{FF2B5EF4-FFF2-40B4-BE49-F238E27FC236}">
                <a16:creationId xmlns:a16="http://schemas.microsoft.com/office/drawing/2014/main" id="{C94776D8-3958-4AFC-B9E5-46834FCBC853}"/>
              </a:ext>
            </a:extLst>
          </p:cNvPr>
          <p:cNvSpPr txBox="1"/>
          <p:nvPr/>
        </p:nvSpPr>
        <p:spPr>
          <a:xfrm>
            <a:off x="1815548" y="4016288"/>
            <a:ext cx="8750006" cy="1800493"/>
          </a:xfrm>
          <a:prstGeom prst="rect">
            <a:avLst/>
          </a:prstGeom>
          <a:noFill/>
        </p:spPr>
        <p:txBody>
          <a:bodyPr wrap="square" rtlCol="0">
            <a:spAutoFit/>
          </a:bodyPr>
          <a:lstStyle/>
          <a:p>
            <a:r>
              <a:rPr lang="en-US" sz="3700" dirty="0"/>
              <a:t>Being asked for access to your computer, account number, ID information, or online banking information. </a:t>
            </a:r>
          </a:p>
        </p:txBody>
      </p:sp>
      <p:sp>
        <p:nvSpPr>
          <p:cNvPr id="19" name="TextBox 18">
            <a:extLst>
              <a:ext uri="{FF2B5EF4-FFF2-40B4-BE49-F238E27FC236}">
                <a16:creationId xmlns:a16="http://schemas.microsoft.com/office/drawing/2014/main" id="{FDC87929-92E7-44AF-A689-6D44F77E9B72}"/>
              </a:ext>
            </a:extLst>
          </p:cNvPr>
          <p:cNvSpPr txBox="1"/>
          <p:nvPr/>
        </p:nvSpPr>
        <p:spPr>
          <a:xfrm>
            <a:off x="1855304" y="5805802"/>
            <a:ext cx="8750006" cy="1800493"/>
          </a:xfrm>
          <a:prstGeom prst="rect">
            <a:avLst/>
          </a:prstGeom>
          <a:noFill/>
        </p:spPr>
        <p:txBody>
          <a:bodyPr wrap="square" rtlCol="0">
            <a:spAutoFit/>
          </a:bodyPr>
          <a:lstStyle/>
          <a:p>
            <a:r>
              <a:rPr lang="en-US" sz="3700" dirty="0"/>
              <a:t>Receiving payments for a different amount than what you were expecting, or from a different source. </a:t>
            </a:r>
          </a:p>
        </p:txBody>
      </p:sp>
      <p:sp>
        <p:nvSpPr>
          <p:cNvPr id="21" name="TextBox 20">
            <a:extLst>
              <a:ext uri="{FF2B5EF4-FFF2-40B4-BE49-F238E27FC236}">
                <a16:creationId xmlns:a16="http://schemas.microsoft.com/office/drawing/2014/main" id="{E35043BF-3191-4BE4-9C94-900A612D291D}"/>
              </a:ext>
            </a:extLst>
          </p:cNvPr>
          <p:cNvSpPr txBox="1"/>
          <p:nvPr/>
        </p:nvSpPr>
        <p:spPr>
          <a:xfrm>
            <a:off x="1895060" y="7506232"/>
            <a:ext cx="8750006" cy="1231106"/>
          </a:xfrm>
          <a:prstGeom prst="rect">
            <a:avLst/>
          </a:prstGeom>
          <a:noFill/>
        </p:spPr>
        <p:txBody>
          <a:bodyPr wrap="square" rtlCol="0">
            <a:spAutoFit/>
          </a:bodyPr>
          <a:lstStyle/>
          <a:p>
            <a:r>
              <a:rPr lang="en-US" sz="3700" dirty="0"/>
              <a:t>Being asked to quickly return funds that were sent to you. </a:t>
            </a:r>
          </a:p>
        </p:txBody>
      </p:sp>
      <p:pic>
        <p:nvPicPr>
          <p:cNvPr id="3" name="Picture 2" descr="Red Flags: The Warning Signs of Investment Scams - Konsyse">
            <a:extLst>
              <a:ext uri="{FF2B5EF4-FFF2-40B4-BE49-F238E27FC236}">
                <a16:creationId xmlns:a16="http://schemas.microsoft.com/office/drawing/2014/main" id="{0869CA23-E3D3-4670-9393-FDA5F1671E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3359215"/>
            <a:ext cx="7074112" cy="373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4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06" b="56003"/>
          <a:stretch/>
        </p:blipFill>
        <p:spPr>
          <a:xfrm rot="-10800000" flipH="1">
            <a:off x="0" y="38099"/>
            <a:ext cx="7924554" cy="1101443"/>
          </a:xfrm>
          <a:prstGeom prst="rect">
            <a:avLst/>
          </a:prstGeom>
        </p:spPr>
      </p:pic>
      <p:pic>
        <p:nvPicPr>
          <p:cNvPr id="3" name="Picture 3"/>
          <p:cNvPicPr>
            <a:picLocks noChangeAspect="1"/>
          </p:cNvPicPr>
          <p:nvPr/>
        </p:nvPicPr>
        <p:blipFill rotWithShape="1">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57516"/>
          <a:stretch/>
        </p:blipFill>
        <p:spPr>
          <a:xfrm>
            <a:off x="9639852" y="38100"/>
            <a:ext cx="3657699" cy="1553925"/>
          </a:xfrm>
          <a:prstGeom prst="rect">
            <a:avLst/>
          </a:prstGeom>
        </p:spPr>
      </p:pic>
      <p:pic>
        <p:nvPicPr>
          <p:cNvPr id="4" name="Picture 4"/>
          <p:cNvPicPr>
            <a:picLocks noChangeAspect="1"/>
          </p:cNvPicPr>
          <p:nvPr/>
        </p:nvPicPr>
        <p:blipFill>
          <a:blip r:embed="rId6"/>
          <a:srcRect/>
          <a:stretch>
            <a:fillRect/>
          </a:stretch>
        </p:blipFill>
        <p:spPr>
          <a:xfrm>
            <a:off x="5249600" y="1916282"/>
            <a:ext cx="6319343" cy="1114048"/>
          </a:xfrm>
          <a:prstGeom prst="rect">
            <a:avLst/>
          </a:prstGeom>
        </p:spPr>
      </p:pic>
      <p:sp>
        <p:nvSpPr>
          <p:cNvPr id="5" name="TextBox 5"/>
          <p:cNvSpPr txBox="1"/>
          <p:nvPr/>
        </p:nvSpPr>
        <p:spPr>
          <a:xfrm>
            <a:off x="1339945" y="3908913"/>
            <a:ext cx="7503199" cy="558635"/>
          </a:xfrm>
          <a:prstGeom prst="rect">
            <a:avLst/>
          </a:prstGeom>
        </p:spPr>
        <p:txBody>
          <a:bodyPr lIns="0" tIns="0" rIns="0" bIns="0" rtlCol="0" anchor="t">
            <a:spAutoFit/>
          </a:bodyPr>
          <a:lstStyle/>
          <a:p>
            <a:pPr>
              <a:lnSpc>
                <a:spcPts val="4015"/>
              </a:lnSpc>
            </a:pPr>
            <a:r>
              <a:rPr lang="en-US" sz="3824" dirty="0">
                <a:solidFill>
                  <a:srgbClr val="026DAB"/>
                </a:solidFill>
                <a:latin typeface="Poppins ExtraBold"/>
              </a:rPr>
              <a:t>Contact Us.</a:t>
            </a:r>
          </a:p>
        </p:txBody>
      </p:sp>
      <p:sp>
        <p:nvSpPr>
          <p:cNvPr id="6" name="TextBox 6"/>
          <p:cNvSpPr txBox="1"/>
          <p:nvPr/>
        </p:nvSpPr>
        <p:spPr>
          <a:xfrm>
            <a:off x="1355200" y="4438992"/>
            <a:ext cx="7788800" cy="2696082"/>
          </a:xfrm>
          <a:prstGeom prst="rect">
            <a:avLst/>
          </a:prstGeom>
        </p:spPr>
        <p:txBody>
          <a:bodyPr lIns="0" tIns="0" rIns="0" bIns="0" rtlCol="0" anchor="t">
            <a:spAutoFit/>
          </a:bodyPr>
          <a:lstStyle/>
          <a:p>
            <a:pPr>
              <a:lnSpc>
                <a:spcPts val="4316"/>
              </a:lnSpc>
            </a:pPr>
            <a:r>
              <a:rPr lang="en-US" sz="2600" dirty="0">
                <a:solidFill>
                  <a:srgbClr val="000000"/>
                </a:solidFill>
                <a:latin typeface="Poppins"/>
              </a:rPr>
              <a:t>Address : 2 Thomas Drive</a:t>
            </a:r>
          </a:p>
          <a:p>
            <a:pPr>
              <a:lnSpc>
                <a:spcPts val="4316"/>
              </a:lnSpc>
            </a:pPr>
            <a:r>
              <a:rPr lang="en-US" sz="2600" dirty="0">
                <a:solidFill>
                  <a:srgbClr val="000000"/>
                </a:solidFill>
                <a:latin typeface="Poppins"/>
              </a:rPr>
              <a:t>Westbrook, ME 04092</a:t>
            </a:r>
          </a:p>
          <a:p>
            <a:pPr>
              <a:lnSpc>
                <a:spcPts val="4316"/>
              </a:lnSpc>
            </a:pPr>
            <a:r>
              <a:rPr lang="en-US" sz="2600" dirty="0">
                <a:solidFill>
                  <a:srgbClr val="000000"/>
                </a:solidFill>
                <a:latin typeface="Poppins"/>
              </a:rPr>
              <a:t>Phone : (207) 791-8400</a:t>
            </a:r>
          </a:p>
          <a:p>
            <a:pPr>
              <a:lnSpc>
                <a:spcPts val="4316"/>
              </a:lnSpc>
            </a:pPr>
            <a:r>
              <a:rPr lang="en-US" sz="2600" dirty="0">
                <a:solidFill>
                  <a:srgbClr val="000000"/>
                </a:solidFill>
                <a:latin typeface="Poppins"/>
              </a:rPr>
              <a:t>Fax: (207) 774-5693</a:t>
            </a:r>
          </a:p>
          <a:p>
            <a:pPr>
              <a:lnSpc>
                <a:spcPts val="4316"/>
              </a:lnSpc>
            </a:pPr>
            <a:r>
              <a:rPr lang="en-US" sz="2600" dirty="0">
                <a:solidFill>
                  <a:srgbClr val="000000"/>
                </a:solidFill>
                <a:latin typeface="Poppins"/>
              </a:rPr>
              <a:t>Website : https://www.mainebankers.com/ </a:t>
            </a:r>
          </a:p>
        </p:txBody>
      </p:sp>
      <p:grpSp>
        <p:nvGrpSpPr>
          <p:cNvPr id="7" name="Group 7"/>
          <p:cNvGrpSpPr/>
          <p:nvPr/>
        </p:nvGrpSpPr>
        <p:grpSpPr>
          <a:xfrm>
            <a:off x="0" y="9787017"/>
            <a:ext cx="18288000" cy="499983"/>
            <a:chOff x="0" y="0"/>
            <a:chExt cx="4816593" cy="131683"/>
          </a:xfrm>
        </p:grpSpPr>
        <p:sp>
          <p:nvSpPr>
            <p:cNvPr id="8" name="Freeform 8"/>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FABF23"/>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grpSp>
        <p:nvGrpSpPr>
          <p:cNvPr id="10" name="Group 10"/>
          <p:cNvGrpSpPr/>
          <p:nvPr/>
        </p:nvGrpSpPr>
        <p:grpSpPr>
          <a:xfrm>
            <a:off x="821479" y="9287033"/>
            <a:ext cx="17466521" cy="499983"/>
            <a:chOff x="0" y="0"/>
            <a:chExt cx="4871169" cy="131683"/>
          </a:xfrm>
        </p:grpSpPr>
        <p:sp>
          <p:nvSpPr>
            <p:cNvPr id="11" name="Freeform 11"/>
            <p:cNvSpPr/>
            <p:nvPr/>
          </p:nvSpPr>
          <p:spPr>
            <a:xfrm>
              <a:off x="0" y="0"/>
              <a:ext cx="4871169" cy="131683"/>
            </a:xfrm>
            <a:custGeom>
              <a:avLst/>
              <a:gdLst/>
              <a:ahLst/>
              <a:cxnLst/>
              <a:rect l="l" t="t" r="r" b="b"/>
              <a:pathLst>
                <a:path w="4871169" h="131683">
                  <a:moveTo>
                    <a:pt x="0" y="0"/>
                  </a:moveTo>
                  <a:lnTo>
                    <a:pt x="4871169" y="0"/>
                  </a:lnTo>
                  <a:lnTo>
                    <a:pt x="4871169" y="131683"/>
                  </a:lnTo>
                  <a:lnTo>
                    <a:pt x="0" y="131683"/>
                  </a:lnTo>
                  <a:close/>
                </a:path>
              </a:pathLst>
            </a:custGeom>
            <a:solidFill>
              <a:srgbClr val="7D2964"/>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grpSp>
        <p:nvGrpSpPr>
          <p:cNvPr id="13" name="Group 13"/>
          <p:cNvGrpSpPr/>
          <p:nvPr/>
        </p:nvGrpSpPr>
        <p:grpSpPr>
          <a:xfrm rot="5400000">
            <a:off x="13003060" y="5008874"/>
            <a:ext cx="9069930" cy="499983"/>
            <a:chOff x="0" y="0"/>
            <a:chExt cx="2388788" cy="131683"/>
          </a:xfrm>
        </p:grpSpPr>
        <p:sp>
          <p:nvSpPr>
            <p:cNvPr id="14" name="Freeform 14"/>
            <p:cNvSpPr/>
            <p:nvPr/>
          </p:nvSpPr>
          <p:spPr>
            <a:xfrm>
              <a:off x="0" y="0"/>
              <a:ext cx="2388788" cy="131683"/>
            </a:xfrm>
            <a:custGeom>
              <a:avLst/>
              <a:gdLst/>
              <a:ahLst/>
              <a:cxnLst/>
              <a:rect l="l" t="t" r="r" b="b"/>
              <a:pathLst>
                <a:path w="2388788" h="131683">
                  <a:moveTo>
                    <a:pt x="0" y="0"/>
                  </a:moveTo>
                  <a:lnTo>
                    <a:pt x="2388788" y="0"/>
                  </a:lnTo>
                  <a:lnTo>
                    <a:pt x="2388788" y="131683"/>
                  </a:lnTo>
                  <a:lnTo>
                    <a:pt x="0" y="131683"/>
                  </a:lnTo>
                  <a:close/>
                </a:path>
              </a:pathLst>
            </a:custGeom>
            <a:solidFill>
              <a:srgbClr val="568EC9"/>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grpSp>
        <p:nvGrpSpPr>
          <p:cNvPr id="16" name="Group 16"/>
          <p:cNvGrpSpPr/>
          <p:nvPr/>
        </p:nvGrpSpPr>
        <p:grpSpPr>
          <a:xfrm rot="-5400000">
            <a:off x="12894508" y="4893508"/>
            <a:ext cx="10287000" cy="499983"/>
            <a:chOff x="0" y="0"/>
            <a:chExt cx="2709333" cy="131683"/>
          </a:xfrm>
        </p:grpSpPr>
        <p:sp>
          <p:nvSpPr>
            <p:cNvPr id="17" name="Freeform 17"/>
            <p:cNvSpPr/>
            <p:nvPr/>
          </p:nvSpPr>
          <p:spPr>
            <a:xfrm>
              <a:off x="0" y="0"/>
              <a:ext cx="2709333" cy="131683"/>
            </a:xfrm>
            <a:custGeom>
              <a:avLst/>
              <a:gdLst/>
              <a:ahLst/>
              <a:cxnLst/>
              <a:rect l="l" t="t" r="r" b="b"/>
              <a:pathLst>
                <a:path w="2709333" h="131683">
                  <a:moveTo>
                    <a:pt x="0" y="0"/>
                  </a:moveTo>
                  <a:lnTo>
                    <a:pt x="2709333" y="0"/>
                  </a:lnTo>
                  <a:lnTo>
                    <a:pt x="2709333" y="131683"/>
                  </a:lnTo>
                  <a:lnTo>
                    <a:pt x="0" y="131683"/>
                  </a:lnTo>
                  <a:close/>
                </a:path>
              </a:pathLst>
            </a:custGeom>
            <a:solidFill>
              <a:srgbClr val="136F64"/>
            </a:solidFill>
          </p:spPr>
        </p:sp>
        <p:sp>
          <p:nvSpPr>
            <p:cNvPr id="18" name="TextBox 18"/>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20" name="TextBox 19">
            <a:extLst>
              <a:ext uri="{FF2B5EF4-FFF2-40B4-BE49-F238E27FC236}">
                <a16:creationId xmlns:a16="http://schemas.microsoft.com/office/drawing/2014/main" id="{B3654D67-FC56-4B72-9C93-C88D8F6C012C}"/>
              </a:ext>
            </a:extLst>
          </p:cNvPr>
          <p:cNvSpPr txBox="1"/>
          <p:nvPr/>
        </p:nvSpPr>
        <p:spPr>
          <a:xfrm>
            <a:off x="9408565" y="3751292"/>
            <a:ext cx="6461254" cy="3406061"/>
          </a:xfrm>
          <a:prstGeom prst="rect">
            <a:avLst/>
          </a:prstGeom>
          <a:noFill/>
        </p:spPr>
        <p:txBody>
          <a:bodyPr wrap="square" rtlCol="0">
            <a:spAutoFit/>
          </a:bodyPr>
          <a:lstStyle/>
          <a:p>
            <a:pPr>
              <a:lnSpc>
                <a:spcPts val="4015"/>
              </a:lnSpc>
            </a:pPr>
            <a:r>
              <a:rPr lang="en-US" sz="3600" dirty="0">
                <a:solidFill>
                  <a:srgbClr val="026DAB"/>
                </a:solidFill>
                <a:latin typeface="Poppins ExtraBold"/>
              </a:rPr>
              <a:t>Contact Us.</a:t>
            </a:r>
          </a:p>
          <a:p>
            <a:r>
              <a:rPr lang="en-US" sz="2600" dirty="0">
                <a:latin typeface="Poppins" panose="00000500000000000000" pitchFamily="2" charset="0"/>
                <a:cs typeface="Poppins" panose="00000500000000000000" pitchFamily="2" charset="0"/>
              </a:rPr>
              <a:t>Do not wait! </a:t>
            </a:r>
          </a:p>
          <a:p>
            <a:endParaRPr lang="en-US" sz="2600" dirty="0">
              <a:latin typeface="Poppins" panose="00000500000000000000" pitchFamily="2" charset="0"/>
              <a:cs typeface="Poppins" panose="00000500000000000000" pitchFamily="2" charset="0"/>
            </a:endParaRPr>
          </a:p>
          <a:p>
            <a:r>
              <a:rPr lang="en-US" sz="2600" dirty="0">
                <a:latin typeface="Poppins" panose="00000500000000000000" pitchFamily="2" charset="0"/>
                <a:cs typeface="Poppins" panose="00000500000000000000" pitchFamily="2" charset="0"/>
              </a:rPr>
              <a:t>Whichever Maine Bank you use – we are here to help you.</a:t>
            </a:r>
          </a:p>
          <a:p>
            <a:endParaRPr lang="en-US" sz="2600" dirty="0">
              <a:latin typeface="Poppins" panose="00000500000000000000" pitchFamily="2" charset="0"/>
              <a:cs typeface="Poppins" panose="00000500000000000000" pitchFamily="2" charset="0"/>
            </a:endParaRPr>
          </a:p>
          <a:p>
            <a:r>
              <a:rPr lang="en-US" sz="2600" dirty="0">
                <a:latin typeface="Poppins" panose="00000500000000000000" pitchFamily="2" charset="0"/>
                <a:cs typeface="Poppins" panose="00000500000000000000" pitchFamily="2" charset="0"/>
              </a:rPr>
              <a:t>Contact us and we will support you through the situation.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1908325" y="608759"/>
            <a:ext cx="14471351" cy="1977152"/>
          </a:xfrm>
          <a:prstGeom prst="rect">
            <a:avLst/>
          </a:prstGeom>
          <a:solidFill>
            <a:srgbClr val="7D2964"/>
          </a:solidFill>
        </p:spPr>
      </p:sp>
      <p:grpSp>
        <p:nvGrpSpPr>
          <p:cNvPr id="9" name="Group 9"/>
          <p:cNvGrpSpPr/>
          <p:nvPr/>
        </p:nvGrpSpPr>
        <p:grpSpPr>
          <a:xfrm>
            <a:off x="1028700" y="608759"/>
            <a:ext cx="1977152" cy="197715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D2964"/>
            </a:solidFill>
          </p:spPr>
        </p:sp>
      </p:grpSp>
      <p:grpSp>
        <p:nvGrpSpPr>
          <p:cNvPr id="11" name="Group 11"/>
          <p:cNvGrpSpPr/>
          <p:nvPr/>
        </p:nvGrpSpPr>
        <p:grpSpPr>
          <a:xfrm>
            <a:off x="15282148" y="608759"/>
            <a:ext cx="1977152" cy="197715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D2964"/>
            </a:solidFill>
          </p:spPr>
        </p:sp>
      </p:grpSp>
      <p:sp>
        <p:nvSpPr>
          <p:cNvPr id="14" name="TextBox 14"/>
          <p:cNvSpPr txBox="1"/>
          <p:nvPr/>
        </p:nvSpPr>
        <p:spPr>
          <a:xfrm>
            <a:off x="1405777" y="663885"/>
            <a:ext cx="15476445" cy="1619250"/>
          </a:xfrm>
          <a:prstGeom prst="rect">
            <a:avLst/>
          </a:prstGeom>
        </p:spPr>
        <p:txBody>
          <a:bodyPr lIns="0" tIns="0" rIns="0" bIns="0" rtlCol="0" anchor="t">
            <a:spAutoFit/>
          </a:bodyPr>
          <a:lstStyle/>
          <a:p>
            <a:pPr algn="ctr">
              <a:lnSpc>
                <a:spcPts val="12599"/>
              </a:lnSpc>
            </a:pPr>
            <a:r>
              <a:rPr lang="en-US" sz="9000">
                <a:solidFill>
                  <a:srgbClr val="FFFFFF"/>
                </a:solidFill>
                <a:latin typeface="Poppins ExtraBold"/>
              </a:rPr>
              <a:t>Introductions</a:t>
            </a:r>
          </a:p>
        </p:txBody>
      </p:sp>
      <p:sp>
        <p:nvSpPr>
          <p:cNvPr id="15" name="TextBox 15"/>
          <p:cNvSpPr txBox="1"/>
          <p:nvPr/>
        </p:nvSpPr>
        <p:spPr>
          <a:xfrm>
            <a:off x="3001441" y="5042236"/>
            <a:ext cx="3763832" cy="326628"/>
          </a:xfrm>
          <a:prstGeom prst="rect">
            <a:avLst/>
          </a:prstGeom>
        </p:spPr>
        <p:txBody>
          <a:bodyPr lIns="0" tIns="0" rIns="0" bIns="0" rtlCol="0" anchor="t">
            <a:spAutoFit/>
          </a:bodyPr>
          <a:lstStyle/>
          <a:p>
            <a:pPr algn="ctr">
              <a:lnSpc>
                <a:spcPts val="2544"/>
              </a:lnSpc>
            </a:pPr>
            <a:r>
              <a:rPr lang="en-US" sz="2400" dirty="0">
                <a:solidFill>
                  <a:srgbClr val="002729"/>
                </a:solidFill>
                <a:latin typeface="Poppins ExtraBold"/>
              </a:rPr>
              <a:t>Title</a:t>
            </a:r>
          </a:p>
        </p:txBody>
      </p:sp>
      <p:sp>
        <p:nvSpPr>
          <p:cNvPr id="16" name="TextBox 16"/>
          <p:cNvSpPr txBox="1"/>
          <p:nvPr/>
        </p:nvSpPr>
        <p:spPr>
          <a:xfrm>
            <a:off x="1908325" y="3924300"/>
            <a:ext cx="5968285" cy="547394"/>
          </a:xfrm>
          <a:prstGeom prst="rect">
            <a:avLst/>
          </a:prstGeom>
        </p:spPr>
        <p:txBody>
          <a:bodyPr wrap="square" lIns="0" tIns="0" rIns="0" bIns="0" rtlCol="0" anchor="t">
            <a:spAutoFit/>
          </a:bodyPr>
          <a:lstStyle/>
          <a:p>
            <a:pPr algn="ctr">
              <a:lnSpc>
                <a:spcPts val="4234"/>
              </a:lnSpc>
            </a:pPr>
            <a:r>
              <a:rPr lang="en-US" sz="3995" dirty="0">
                <a:solidFill>
                  <a:srgbClr val="568EC9"/>
                </a:solidFill>
                <a:latin typeface="Poppins ExtraBold"/>
              </a:rPr>
              <a:t>Name</a:t>
            </a:r>
          </a:p>
        </p:txBody>
      </p:sp>
      <p:sp>
        <p:nvSpPr>
          <p:cNvPr id="18" name="TextBox 18"/>
          <p:cNvSpPr txBox="1"/>
          <p:nvPr/>
        </p:nvSpPr>
        <p:spPr>
          <a:xfrm>
            <a:off x="11906887" y="5042299"/>
            <a:ext cx="4377089" cy="326564"/>
          </a:xfrm>
          <a:prstGeom prst="rect">
            <a:avLst/>
          </a:prstGeom>
        </p:spPr>
        <p:txBody>
          <a:bodyPr wrap="square" lIns="0" tIns="0" rIns="0" bIns="0" rtlCol="0" anchor="t">
            <a:spAutoFit/>
          </a:bodyPr>
          <a:lstStyle/>
          <a:p>
            <a:pPr marL="0" lvl="0" indent="0" algn="ctr">
              <a:lnSpc>
                <a:spcPts val="2543"/>
              </a:lnSpc>
              <a:spcBef>
                <a:spcPct val="0"/>
              </a:spcBef>
            </a:pPr>
            <a:r>
              <a:rPr lang="en-US" sz="2399" dirty="0">
                <a:solidFill>
                  <a:srgbClr val="002729"/>
                </a:solidFill>
                <a:latin typeface="Poppins ExtraBold"/>
              </a:rPr>
              <a:t>Title</a:t>
            </a:r>
          </a:p>
        </p:txBody>
      </p:sp>
      <p:sp>
        <p:nvSpPr>
          <p:cNvPr id="19" name="TextBox 19"/>
          <p:cNvSpPr txBox="1"/>
          <p:nvPr/>
        </p:nvSpPr>
        <p:spPr>
          <a:xfrm>
            <a:off x="12172455" y="3891042"/>
            <a:ext cx="4111521" cy="547394"/>
          </a:xfrm>
          <a:prstGeom prst="rect">
            <a:avLst/>
          </a:prstGeom>
        </p:spPr>
        <p:txBody>
          <a:bodyPr lIns="0" tIns="0" rIns="0" bIns="0" rtlCol="0" anchor="t">
            <a:spAutoFit/>
          </a:bodyPr>
          <a:lstStyle/>
          <a:p>
            <a:pPr algn="ctr">
              <a:lnSpc>
                <a:spcPts val="4234"/>
              </a:lnSpc>
            </a:pPr>
            <a:r>
              <a:rPr lang="en-US" sz="3995" dirty="0">
                <a:solidFill>
                  <a:srgbClr val="568EC9"/>
                </a:solidFill>
                <a:latin typeface="Poppins ExtraBold"/>
              </a:rPr>
              <a:t>Name</a:t>
            </a:r>
          </a:p>
        </p:txBody>
      </p:sp>
      <p:pic>
        <p:nvPicPr>
          <p:cNvPr id="22" name="Picture 22"/>
          <p:cNvPicPr>
            <a:picLocks noChangeAspect="1"/>
          </p:cNvPicPr>
          <p:nvPr/>
        </p:nvPicPr>
        <p:blipFill>
          <a:blip r:embed="rId2"/>
          <a:srcRect/>
          <a:stretch>
            <a:fillRect/>
          </a:stretch>
        </p:blipFill>
        <p:spPr>
          <a:xfrm>
            <a:off x="13570078" y="9289649"/>
            <a:ext cx="4579936" cy="8074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7922" r="29723"/>
          <a:stretch/>
        </p:blipFill>
        <p:spPr>
          <a:xfrm>
            <a:off x="15998499" y="38100"/>
            <a:ext cx="2213301" cy="2899883"/>
          </a:xfrm>
          <a:prstGeom prst="rect">
            <a:avLst/>
          </a:prstGeom>
        </p:spPr>
      </p:pic>
      <p:grpSp>
        <p:nvGrpSpPr>
          <p:cNvPr id="5" name="Group 5"/>
          <p:cNvGrpSpPr>
            <a:grpSpLocks noChangeAspect="1"/>
          </p:cNvGrpSpPr>
          <p:nvPr/>
        </p:nvGrpSpPr>
        <p:grpSpPr>
          <a:xfrm>
            <a:off x="10537467" y="2128625"/>
            <a:ext cx="6212574" cy="5925648"/>
            <a:chOff x="0" y="0"/>
            <a:chExt cx="6324600" cy="6032500"/>
          </a:xfrm>
        </p:grpSpPr>
        <p:sp>
          <p:nvSpPr>
            <p:cNvPr id="6" name="Freeform 6"/>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a:stretch>
                <a:fillRect t="-11" b="-11"/>
              </a:stretch>
            </a:blipFill>
          </p:spPr>
        </p:sp>
        <p:sp>
          <p:nvSpPr>
            <p:cNvPr id="7" name="Freeform 7"/>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FFFFF"/>
            </a:solidFill>
          </p:spPr>
        </p:sp>
      </p:grpSp>
      <p:pic>
        <p:nvPicPr>
          <p:cNvPr id="8" name="Picture 8"/>
          <p:cNvPicPr>
            <a:picLocks noChangeAspect="1"/>
          </p:cNvPicPr>
          <p:nvPr/>
        </p:nvPicPr>
        <p:blipFill>
          <a:blip r:embed="rId5"/>
          <a:srcRect/>
          <a:stretch>
            <a:fillRect/>
          </a:stretch>
        </p:blipFill>
        <p:spPr>
          <a:xfrm>
            <a:off x="13608178" y="8854597"/>
            <a:ext cx="4579936" cy="807405"/>
          </a:xfrm>
          <a:prstGeom prst="rect">
            <a:avLst/>
          </a:prstGeom>
        </p:spPr>
      </p:pic>
      <p:pic>
        <p:nvPicPr>
          <p:cNvPr id="9" name="Picture 9"/>
          <p:cNvPicPr>
            <a:picLocks noChangeAspect="1"/>
          </p:cNvPicPr>
          <p:nvPr/>
        </p:nvPicPr>
        <p:blipFill>
          <a:blip r:embed="rId6"/>
          <a:srcRect/>
          <a:stretch>
            <a:fillRect/>
          </a:stretch>
        </p:blipFill>
        <p:spPr>
          <a:xfrm>
            <a:off x="16335096" y="994278"/>
            <a:ext cx="1853018" cy="914928"/>
          </a:xfrm>
          <a:prstGeom prst="rect">
            <a:avLst/>
          </a:prstGeom>
        </p:spPr>
      </p:pic>
      <p:grpSp>
        <p:nvGrpSpPr>
          <p:cNvPr id="10" name="Group 10"/>
          <p:cNvGrpSpPr/>
          <p:nvPr/>
        </p:nvGrpSpPr>
        <p:grpSpPr>
          <a:xfrm>
            <a:off x="0" y="9787017"/>
            <a:ext cx="18288000" cy="499983"/>
            <a:chOff x="0" y="0"/>
            <a:chExt cx="4816593" cy="131683"/>
          </a:xfrm>
        </p:grpSpPr>
        <p:sp>
          <p:nvSpPr>
            <p:cNvPr id="11" name="Freeform 11"/>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568EC9"/>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3" name="TextBox 13"/>
          <p:cNvSpPr txBox="1"/>
          <p:nvPr/>
        </p:nvSpPr>
        <p:spPr>
          <a:xfrm>
            <a:off x="667933" y="442595"/>
            <a:ext cx="10700035" cy="1010285"/>
          </a:xfrm>
          <a:prstGeom prst="rect">
            <a:avLst/>
          </a:prstGeom>
        </p:spPr>
        <p:txBody>
          <a:bodyPr lIns="0" tIns="0" rIns="0" bIns="0" rtlCol="0" anchor="t">
            <a:spAutoFit/>
          </a:bodyPr>
          <a:lstStyle/>
          <a:p>
            <a:pPr>
              <a:lnSpc>
                <a:spcPts val="7840"/>
              </a:lnSpc>
            </a:pPr>
            <a:r>
              <a:rPr lang="en-US" sz="5600" dirty="0">
                <a:solidFill>
                  <a:srgbClr val="888888"/>
                </a:solidFill>
                <a:latin typeface="Poppins ExtraBold"/>
              </a:rPr>
              <a:t>Lottery Winner</a:t>
            </a:r>
          </a:p>
        </p:txBody>
      </p:sp>
      <p:sp>
        <p:nvSpPr>
          <p:cNvPr id="15" name="TextBox 15"/>
          <p:cNvSpPr txBox="1"/>
          <p:nvPr/>
        </p:nvSpPr>
        <p:spPr>
          <a:xfrm>
            <a:off x="8843070" y="9871591"/>
            <a:ext cx="601861" cy="2832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Slide 1</a:t>
            </a:r>
          </a:p>
        </p:txBody>
      </p:sp>
      <p:pic>
        <p:nvPicPr>
          <p:cNvPr id="16" name="Picture 10">
            <a:extLst>
              <a:ext uri="{FF2B5EF4-FFF2-40B4-BE49-F238E27FC236}">
                <a16:creationId xmlns:a16="http://schemas.microsoft.com/office/drawing/2014/main" id="{7E9A16DD-FAD0-452D-B3D9-DF4FCDAF90E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798504" y="2184826"/>
            <a:ext cx="1152959" cy="1543537"/>
          </a:xfrm>
          <a:prstGeom prst="rect">
            <a:avLst/>
          </a:prstGeom>
        </p:spPr>
      </p:pic>
      <p:sp>
        <p:nvSpPr>
          <p:cNvPr id="2" name="TextBox 1">
            <a:extLst>
              <a:ext uri="{FF2B5EF4-FFF2-40B4-BE49-F238E27FC236}">
                <a16:creationId xmlns:a16="http://schemas.microsoft.com/office/drawing/2014/main" id="{3A19C0EB-3CF0-4B00-8E0D-FDFD89DA09D0}"/>
              </a:ext>
            </a:extLst>
          </p:cNvPr>
          <p:cNvSpPr txBox="1"/>
          <p:nvPr/>
        </p:nvSpPr>
        <p:spPr>
          <a:xfrm>
            <a:off x="1662710" y="2533864"/>
            <a:ext cx="8750006" cy="1200329"/>
          </a:xfrm>
          <a:prstGeom prst="rect">
            <a:avLst/>
          </a:prstGeom>
          <a:noFill/>
        </p:spPr>
        <p:txBody>
          <a:bodyPr wrap="square" rtlCol="0">
            <a:spAutoFit/>
          </a:bodyPr>
          <a:lstStyle/>
          <a:p>
            <a:r>
              <a:rPr lang="en-US" sz="3600" dirty="0"/>
              <a:t>Phone call/email stating that you WON a lottery!</a:t>
            </a:r>
          </a:p>
        </p:txBody>
      </p:sp>
      <p:pic>
        <p:nvPicPr>
          <p:cNvPr id="17" name="Picture 10">
            <a:extLst>
              <a:ext uri="{FF2B5EF4-FFF2-40B4-BE49-F238E27FC236}">
                <a16:creationId xmlns:a16="http://schemas.microsoft.com/office/drawing/2014/main" id="{93B6D6C6-70EF-41FF-931C-5E0B37F559CA}"/>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798503" y="3826051"/>
            <a:ext cx="1152959" cy="1543537"/>
          </a:xfrm>
          <a:prstGeom prst="rect">
            <a:avLst/>
          </a:prstGeom>
        </p:spPr>
      </p:pic>
      <p:sp>
        <p:nvSpPr>
          <p:cNvPr id="18" name="TextBox 17">
            <a:extLst>
              <a:ext uri="{FF2B5EF4-FFF2-40B4-BE49-F238E27FC236}">
                <a16:creationId xmlns:a16="http://schemas.microsoft.com/office/drawing/2014/main" id="{B0C2A7BF-5BC2-4B0B-8B1E-744CEC405546}"/>
              </a:ext>
            </a:extLst>
          </p:cNvPr>
          <p:cNvSpPr txBox="1"/>
          <p:nvPr/>
        </p:nvSpPr>
        <p:spPr>
          <a:xfrm>
            <a:off x="1662709" y="4175089"/>
            <a:ext cx="8750006" cy="1200329"/>
          </a:xfrm>
          <a:prstGeom prst="rect">
            <a:avLst/>
          </a:prstGeom>
          <a:noFill/>
        </p:spPr>
        <p:txBody>
          <a:bodyPr wrap="square" rtlCol="0">
            <a:spAutoFit/>
          </a:bodyPr>
          <a:lstStyle/>
          <a:p>
            <a:r>
              <a:rPr lang="en-US" sz="3600" dirty="0"/>
              <a:t>You just need to send money for taxes or delivery fees.</a:t>
            </a:r>
          </a:p>
        </p:txBody>
      </p:sp>
      <p:pic>
        <p:nvPicPr>
          <p:cNvPr id="19" name="Picture 10">
            <a:extLst>
              <a:ext uri="{FF2B5EF4-FFF2-40B4-BE49-F238E27FC236}">
                <a16:creationId xmlns:a16="http://schemas.microsoft.com/office/drawing/2014/main" id="{392AF941-2671-4966-84B4-88AB36D08A42}"/>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860878" y="5384684"/>
            <a:ext cx="1152959" cy="1543537"/>
          </a:xfrm>
          <a:prstGeom prst="rect">
            <a:avLst/>
          </a:prstGeom>
        </p:spPr>
      </p:pic>
      <p:sp>
        <p:nvSpPr>
          <p:cNvPr id="20" name="TextBox 19">
            <a:extLst>
              <a:ext uri="{FF2B5EF4-FFF2-40B4-BE49-F238E27FC236}">
                <a16:creationId xmlns:a16="http://schemas.microsoft.com/office/drawing/2014/main" id="{5F7A0B5D-2F64-4985-8ACD-EE77550CAB1A}"/>
              </a:ext>
            </a:extLst>
          </p:cNvPr>
          <p:cNvSpPr txBox="1"/>
          <p:nvPr/>
        </p:nvSpPr>
        <p:spPr>
          <a:xfrm>
            <a:off x="1725084" y="5733722"/>
            <a:ext cx="8750006" cy="1200329"/>
          </a:xfrm>
          <a:prstGeom prst="rect">
            <a:avLst/>
          </a:prstGeom>
          <a:noFill/>
        </p:spPr>
        <p:txBody>
          <a:bodyPr wrap="square" rtlCol="0">
            <a:spAutoFit/>
          </a:bodyPr>
          <a:lstStyle/>
          <a:p>
            <a:r>
              <a:rPr lang="en-US" sz="3600" dirty="0"/>
              <a:t>The scammer may call multiple times to gain your trust and convince you that you WON!</a:t>
            </a:r>
          </a:p>
        </p:txBody>
      </p:sp>
      <p:pic>
        <p:nvPicPr>
          <p:cNvPr id="21" name="Picture 10">
            <a:extLst>
              <a:ext uri="{FF2B5EF4-FFF2-40B4-BE49-F238E27FC236}">
                <a16:creationId xmlns:a16="http://schemas.microsoft.com/office/drawing/2014/main" id="{4D3A82B5-1934-49CA-85FE-57AA6BDC652F}"/>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860877" y="7251813"/>
            <a:ext cx="1152959" cy="1543537"/>
          </a:xfrm>
          <a:prstGeom prst="rect">
            <a:avLst/>
          </a:prstGeom>
        </p:spPr>
      </p:pic>
      <p:sp>
        <p:nvSpPr>
          <p:cNvPr id="22" name="TextBox 21">
            <a:extLst>
              <a:ext uri="{FF2B5EF4-FFF2-40B4-BE49-F238E27FC236}">
                <a16:creationId xmlns:a16="http://schemas.microsoft.com/office/drawing/2014/main" id="{4E71180D-9A58-4153-8EE4-6C346D99F280}"/>
              </a:ext>
            </a:extLst>
          </p:cNvPr>
          <p:cNvSpPr txBox="1"/>
          <p:nvPr/>
        </p:nvSpPr>
        <p:spPr>
          <a:xfrm>
            <a:off x="1725083" y="7600851"/>
            <a:ext cx="8750006" cy="1200329"/>
          </a:xfrm>
          <a:prstGeom prst="rect">
            <a:avLst/>
          </a:prstGeom>
          <a:noFill/>
        </p:spPr>
        <p:txBody>
          <a:bodyPr wrap="square" rtlCol="0">
            <a:spAutoFit/>
          </a:bodyPr>
          <a:lstStyle/>
          <a:p>
            <a:r>
              <a:rPr lang="en-US" sz="3600" dirty="0"/>
              <a:t>Legitimate lotteries do not require up front payments – this is ALWAYS a SCAM!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498" r="15363"/>
          <a:stretch/>
        </p:blipFill>
        <p:spPr>
          <a:xfrm>
            <a:off x="14789999" y="38100"/>
            <a:ext cx="3421801" cy="3012070"/>
          </a:xfrm>
          <a:prstGeom prst="rect">
            <a:avLst/>
          </a:prstGeom>
        </p:spPr>
      </p:pic>
      <p:pic>
        <p:nvPicPr>
          <p:cNvPr id="5" name="Picture 5"/>
          <p:cNvPicPr>
            <a:picLocks noChangeAspect="1"/>
          </p:cNvPicPr>
          <p:nvPr/>
        </p:nvPicPr>
        <p:blipFill>
          <a:blip r:embed="rId4"/>
          <a:srcRect/>
          <a:stretch>
            <a:fillRect/>
          </a:stretch>
        </p:blipFill>
        <p:spPr>
          <a:xfrm>
            <a:off x="13643754" y="1142084"/>
            <a:ext cx="4170107" cy="3555016"/>
          </a:xfrm>
          <a:prstGeom prst="rect">
            <a:avLst/>
          </a:prstGeom>
        </p:spPr>
      </p:pic>
      <p:pic>
        <p:nvPicPr>
          <p:cNvPr id="6" name="Picture 6"/>
          <p:cNvPicPr>
            <a:picLocks noChangeAspect="1"/>
          </p:cNvPicPr>
          <p:nvPr/>
        </p:nvPicPr>
        <p:blipFill>
          <a:blip r:embed="rId5"/>
          <a:srcRect/>
          <a:stretch>
            <a:fillRect/>
          </a:stretch>
        </p:blipFill>
        <p:spPr>
          <a:xfrm>
            <a:off x="13643754" y="8854597"/>
            <a:ext cx="4579936" cy="807405"/>
          </a:xfrm>
          <a:prstGeom prst="rect">
            <a:avLst/>
          </a:prstGeom>
        </p:spPr>
      </p:pic>
      <p:sp>
        <p:nvSpPr>
          <p:cNvPr id="7" name="TextBox 7"/>
          <p:cNvSpPr txBox="1"/>
          <p:nvPr/>
        </p:nvSpPr>
        <p:spPr>
          <a:xfrm>
            <a:off x="461780" y="225374"/>
            <a:ext cx="14328219" cy="2000885"/>
          </a:xfrm>
          <a:prstGeom prst="rect">
            <a:avLst/>
          </a:prstGeom>
        </p:spPr>
        <p:txBody>
          <a:bodyPr lIns="0" tIns="0" rIns="0" bIns="0" rtlCol="0" anchor="t">
            <a:spAutoFit/>
          </a:bodyPr>
          <a:lstStyle/>
          <a:p>
            <a:pPr>
              <a:lnSpc>
                <a:spcPts val="7840"/>
              </a:lnSpc>
            </a:pPr>
            <a:r>
              <a:rPr lang="en-US" sz="5600">
                <a:solidFill>
                  <a:srgbClr val="888888"/>
                </a:solidFill>
                <a:latin typeface="Poppins ExtraBold"/>
              </a:rPr>
              <a:t>You’re selling something online and the buyer sends extra funds…</a:t>
            </a:r>
          </a:p>
        </p:txBody>
      </p:sp>
      <p:grpSp>
        <p:nvGrpSpPr>
          <p:cNvPr id="9" name="Group 9"/>
          <p:cNvGrpSpPr/>
          <p:nvPr/>
        </p:nvGrpSpPr>
        <p:grpSpPr>
          <a:xfrm>
            <a:off x="0" y="9787017"/>
            <a:ext cx="18288000" cy="499983"/>
            <a:chOff x="0" y="0"/>
            <a:chExt cx="4816593" cy="131683"/>
          </a:xfrm>
        </p:grpSpPr>
        <p:sp>
          <p:nvSpPr>
            <p:cNvPr id="10" name="Freeform 10"/>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136F64"/>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2" name="TextBox 12"/>
          <p:cNvSpPr txBox="1"/>
          <p:nvPr/>
        </p:nvSpPr>
        <p:spPr>
          <a:xfrm>
            <a:off x="8817173" y="9871591"/>
            <a:ext cx="653653" cy="268984"/>
          </a:xfrm>
          <a:prstGeom prst="rect">
            <a:avLst/>
          </a:prstGeom>
        </p:spPr>
        <p:txBody>
          <a:bodyPr lIns="0" tIns="0" rIns="0" bIns="0" rtlCol="0" anchor="t">
            <a:spAutoFit/>
          </a:bodyPr>
          <a:lstStyle/>
          <a:p>
            <a:pPr algn="ctr">
              <a:lnSpc>
                <a:spcPts val="2239"/>
              </a:lnSpc>
            </a:pPr>
            <a:r>
              <a:rPr lang="en-US" sz="1599" dirty="0">
                <a:solidFill>
                  <a:schemeClr val="bg1"/>
                </a:solidFill>
                <a:latin typeface="Poppins"/>
              </a:rPr>
              <a:t>Slide 2</a:t>
            </a:r>
          </a:p>
        </p:txBody>
      </p:sp>
      <p:pic>
        <p:nvPicPr>
          <p:cNvPr id="13" name="Picture 10">
            <a:extLst>
              <a:ext uri="{FF2B5EF4-FFF2-40B4-BE49-F238E27FC236}">
                <a16:creationId xmlns:a16="http://schemas.microsoft.com/office/drawing/2014/main" id="{62303D29-6BCF-488C-A07F-3460859BACC7}"/>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966570" y="2408345"/>
            <a:ext cx="1152959" cy="1543537"/>
          </a:xfrm>
          <a:prstGeom prst="rect">
            <a:avLst/>
          </a:prstGeom>
        </p:spPr>
      </p:pic>
      <p:pic>
        <p:nvPicPr>
          <p:cNvPr id="14" name="Picture 10">
            <a:extLst>
              <a:ext uri="{FF2B5EF4-FFF2-40B4-BE49-F238E27FC236}">
                <a16:creationId xmlns:a16="http://schemas.microsoft.com/office/drawing/2014/main" id="{151DCD23-8F13-4F14-B802-82439BA8F87A}"/>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966569" y="4358352"/>
            <a:ext cx="1152959" cy="1543537"/>
          </a:xfrm>
          <a:prstGeom prst="rect">
            <a:avLst/>
          </a:prstGeom>
        </p:spPr>
      </p:pic>
      <p:pic>
        <p:nvPicPr>
          <p:cNvPr id="15" name="Picture 10">
            <a:extLst>
              <a:ext uri="{FF2B5EF4-FFF2-40B4-BE49-F238E27FC236}">
                <a16:creationId xmlns:a16="http://schemas.microsoft.com/office/drawing/2014/main" id="{5FEEF1BF-2ECA-4073-B714-498AFC3203AA}"/>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1024061" y="6258422"/>
            <a:ext cx="1152959" cy="1543537"/>
          </a:xfrm>
          <a:prstGeom prst="rect">
            <a:avLst/>
          </a:prstGeom>
        </p:spPr>
      </p:pic>
      <p:pic>
        <p:nvPicPr>
          <p:cNvPr id="16" name="Picture 10">
            <a:extLst>
              <a:ext uri="{FF2B5EF4-FFF2-40B4-BE49-F238E27FC236}">
                <a16:creationId xmlns:a16="http://schemas.microsoft.com/office/drawing/2014/main" id="{7EAB1095-0635-48D7-B92B-134546AD306D}"/>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1004182" y="7826158"/>
            <a:ext cx="1152959" cy="1543537"/>
          </a:xfrm>
          <a:prstGeom prst="rect">
            <a:avLst/>
          </a:prstGeom>
        </p:spPr>
      </p:pic>
      <p:sp>
        <p:nvSpPr>
          <p:cNvPr id="18" name="TextBox 17">
            <a:extLst>
              <a:ext uri="{FF2B5EF4-FFF2-40B4-BE49-F238E27FC236}">
                <a16:creationId xmlns:a16="http://schemas.microsoft.com/office/drawing/2014/main" id="{FC4840B6-2A1E-436A-AF01-EF00884D41BD}"/>
              </a:ext>
            </a:extLst>
          </p:cNvPr>
          <p:cNvSpPr txBox="1"/>
          <p:nvPr/>
        </p:nvSpPr>
        <p:spPr>
          <a:xfrm>
            <a:off x="2104642" y="2693552"/>
            <a:ext cx="8750006" cy="1200329"/>
          </a:xfrm>
          <a:prstGeom prst="rect">
            <a:avLst/>
          </a:prstGeom>
          <a:noFill/>
        </p:spPr>
        <p:txBody>
          <a:bodyPr wrap="square" rtlCol="0">
            <a:spAutoFit/>
          </a:bodyPr>
          <a:lstStyle/>
          <a:p>
            <a:r>
              <a:rPr lang="en-US" sz="3600" dirty="0"/>
              <a:t>Selling an item online and a buyer contacts you to purchase it.  </a:t>
            </a:r>
          </a:p>
        </p:txBody>
      </p:sp>
      <p:sp>
        <p:nvSpPr>
          <p:cNvPr id="19" name="TextBox 18">
            <a:extLst>
              <a:ext uri="{FF2B5EF4-FFF2-40B4-BE49-F238E27FC236}">
                <a16:creationId xmlns:a16="http://schemas.microsoft.com/office/drawing/2014/main" id="{51DC9215-988C-494A-93A6-18C86024F128}"/>
              </a:ext>
            </a:extLst>
          </p:cNvPr>
          <p:cNvSpPr txBox="1"/>
          <p:nvPr/>
        </p:nvSpPr>
        <p:spPr>
          <a:xfrm>
            <a:off x="2129490" y="4329649"/>
            <a:ext cx="8750006" cy="1754326"/>
          </a:xfrm>
          <a:prstGeom prst="rect">
            <a:avLst/>
          </a:prstGeom>
          <a:noFill/>
        </p:spPr>
        <p:txBody>
          <a:bodyPr wrap="square" rtlCol="0">
            <a:spAutoFit/>
          </a:bodyPr>
          <a:lstStyle/>
          <a:p>
            <a:r>
              <a:rPr lang="en-US" sz="3600" dirty="0"/>
              <a:t>They send you funds to cover the item, plus extra. They may say this was an error, or to cover additional costs such as shipping. </a:t>
            </a:r>
          </a:p>
        </p:txBody>
      </p:sp>
      <p:sp>
        <p:nvSpPr>
          <p:cNvPr id="20" name="TextBox 19">
            <a:extLst>
              <a:ext uri="{FF2B5EF4-FFF2-40B4-BE49-F238E27FC236}">
                <a16:creationId xmlns:a16="http://schemas.microsoft.com/office/drawing/2014/main" id="{07E38EEE-0340-4442-85A6-79542D56D4DD}"/>
              </a:ext>
            </a:extLst>
          </p:cNvPr>
          <p:cNvSpPr txBox="1"/>
          <p:nvPr/>
        </p:nvSpPr>
        <p:spPr>
          <a:xfrm>
            <a:off x="2307591" y="6419915"/>
            <a:ext cx="8750006" cy="1200329"/>
          </a:xfrm>
          <a:prstGeom prst="rect">
            <a:avLst/>
          </a:prstGeom>
          <a:noFill/>
        </p:spPr>
        <p:txBody>
          <a:bodyPr wrap="square" rtlCol="0">
            <a:spAutoFit/>
          </a:bodyPr>
          <a:lstStyle/>
          <a:p>
            <a:r>
              <a:rPr lang="en-US" sz="3600" dirty="0"/>
              <a:t>All you need to do is deposit the check and send back the additional funds! </a:t>
            </a:r>
          </a:p>
        </p:txBody>
      </p:sp>
      <p:sp>
        <p:nvSpPr>
          <p:cNvPr id="21" name="TextBox 20">
            <a:extLst>
              <a:ext uri="{FF2B5EF4-FFF2-40B4-BE49-F238E27FC236}">
                <a16:creationId xmlns:a16="http://schemas.microsoft.com/office/drawing/2014/main" id="{57F7D96E-D59D-4DC5-9BC3-50AE98CB7EB8}"/>
              </a:ext>
            </a:extLst>
          </p:cNvPr>
          <p:cNvSpPr txBox="1"/>
          <p:nvPr/>
        </p:nvSpPr>
        <p:spPr>
          <a:xfrm>
            <a:off x="2327470" y="7872842"/>
            <a:ext cx="8750006" cy="1754326"/>
          </a:xfrm>
          <a:prstGeom prst="rect">
            <a:avLst/>
          </a:prstGeom>
          <a:noFill/>
        </p:spPr>
        <p:txBody>
          <a:bodyPr wrap="square" rtlCol="0">
            <a:spAutoFit/>
          </a:bodyPr>
          <a:lstStyle/>
          <a:p>
            <a:r>
              <a:rPr lang="en-US" sz="3600" dirty="0"/>
              <a:t>Legitimate buyers will never send extra funds by mistake. Be cautious when selling items online. Scams are very common!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7922" r="29723"/>
          <a:stretch/>
        </p:blipFill>
        <p:spPr>
          <a:xfrm>
            <a:off x="15998499" y="38100"/>
            <a:ext cx="2213301" cy="2899883"/>
          </a:xfrm>
          <a:prstGeom prst="rect">
            <a:avLst/>
          </a:prstGeom>
        </p:spPr>
      </p:pic>
      <p:pic>
        <p:nvPicPr>
          <p:cNvPr id="3" name="Picture 3"/>
          <p:cNvPicPr>
            <a:picLocks noChangeAspect="1"/>
          </p:cNvPicPr>
          <p:nvPr/>
        </p:nvPicPr>
        <p:blipFill>
          <a:blip r:embed="rId4"/>
          <a:srcRect/>
          <a:stretch>
            <a:fillRect/>
          </a:stretch>
        </p:blipFill>
        <p:spPr>
          <a:xfrm>
            <a:off x="13570078" y="8854597"/>
            <a:ext cx="4579936" cy="80740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03594">
            <a:off x="12804517" y="2778396"/>
            <a:ext cx="4008543" cy="274084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79497" y="5194747"/>
            <a:ext cx="4008543" cy="274084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748109" y="4686838"/>
            <a:ext cx="3347910" cy="1824611"/>
          </a:xfrm>
          <a:prstGeom prst="rect">
            <a:avLst/>
          </a:prstGeom>
        </p:spPr>
      </p:pic>
      <p:sp>
        <p:nvSpPr>
          <p:cNvPr id="7" name="TextBox 7"/>
          <p:cNvSpPr txBox="1"/>
          <p:nvPr/>
        </p:nvSpPr>
        <p:spPr>
          <a:xfrm>
            <a:off x="667933" y="442595"/>
            <a:ext cx="12730639" cy="1010285"/>
          </a:xfrm>
          <a:prstGeom prst="rect">
            <a:avLst/>
          </a:prstGeom>
        </p:spPr>
        <p:txBody>
          <a:bodyPr lIns="0" tIns="0" rIns="0" bIns="0" rtlCol="0" anchor="t">
            <a:spAutoFit/>
          </a:bodyPr>
          <a:lstStyle/>
          <a:p>
            <a:pPr>
              <a:lnSpc>
                <a:spcPts val="7840"/>
              </a:lnSpc>
            </a:pPr>
            <a:r>
              <a:rPr lang="en-US" sz="5600">
                <a:solidFill>
                  <a:srgbClr val="888888"/>
                </a:solidFill>
                <a:latin typeface="Poppins ExtraBold"/>
              </a:rPr>
              <a:t>Payment Required via Gift Card</a:t>
            </a:r>
          </a:p>
        </p:txBody>
      </p:sp>
      <p:grpSp>
        <p:nvGrpSpPr>
          <p:cNvPr id="9" name="Group 9"/>
          <p:cNvGrpSpPr/>
          <p:nvPr/>
        </p:nvGrpSpPr>
        <p:grpSpPr>
          <a:xfrm>
            <a:off x="0" y="9787017"/>
            <a:ext cx="18288000" cy="499983"/>
            <a:chOff x="0" y="0"/>
            <a:chExt cx="4816593" cy="131683"/>
          </a:xfrm>
        </p:grpSpPr>
        <p:sp>
          <p:nvSpPr>
            <p:cNvPr id="10" name="Freeform 10"/>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FABF23"/>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2" name="TextBox 12"/>
          <p:cNvSpPr txBox="1"/>
          <p:nvPr/>
        </p:nvSpPr>
        <p:spPr>
          <a:xfrm>
            <a:off x="8815760" y="9871591"/>
            <a:ext cx="656481" cy="283210"/>
          </a:xfrm>
          <a:prstGeom prst="rect">
            <a:avLst/>
          </a:prstGeom>
        </p:spPr>
        <p:txBody>
          <a:bodyPr lIns="0" tIns="0" rIns="0" bIns="0" rtlCol="0" anchor="t">
            <a:spAutoFit/>
          </a:bodyPr>
          <a:lstStyle/>
          <a:p>
            <a:pPr algn="ctr">
              <a:lnSpc>
                <a:spcPts val="2239"/>
              </a:lnSpc>
            </a:pPr>
            <a:r>
              <a:rPr lang="en-US" sz="1599" dirty="0">
                <a:solidFill>
                  <a:srgbClr val="000000"/>
                </a:solidFill>
                <a:latin typeface="Poppins"/>
              </a:rPr>
              <a:t>Slide 3</a:t>
            </a:r>
          </a:p>
        </p:txBody>
      </p:sp>
      <p:pic>
        <p:nvPicPr>
          <p:cNvPr id="13" name="Picture 10">
            <a:extLst>
              <a:ext uri="{FF2B5EF4-FFF2-40B4-BE49-F238E27FC236}">
                <a16:creationId xmlns:a16="http://schemas.microsoft.com/office/drawing/2014/main" id="{473D034C-CED3-4B68-9149-66D8F67B770A}"/>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1013"/>
          <a:stretch/>
        </p:blipFill>
        <p:spPr>
          <a:xfrm rot="-627794">
            <a:off x="966570" y="1974168"/>
            <a:ext cx="1152959" cy="1543537"/>
          </a:xfrm>
          <a:prstGeom prst="rect">
            <a:avLst/>
          </a:prstGeom>
        </p:spPr>
      </p:pic>
      <p:pic>
        <p:nvPicPr>
          <p:cNvPr id="14" name="Picture 10">
            <a:extLst>
              <a:ext uri="{FF2B5EF4-FFF2-40B4-BE49-F238E27FC236}">
                <a16:creationId xmlns:a16="http://schemas.microsoft.com/office/drawing/2014/main" id="{5987E2E1-1E89-42AE-A1EB-41383C6ACB35}"/>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1013"/>
          <a:stretch/>
        </p:blipFill>
        <p:spPr>
          <a:xfrm rot="-627794">
            <a:off x="966571" y="3730038"/>
            <a:ext cx="1152959" cy="1543537"/>
          </a:xfrm>
          <a:prstGeom prst="rect">
            <a:avLst/>
          </a:prstGeom>
        </p:spPr>
      </p:pic>
      <p:pic>
        <p:nvPicPr>
          <p:cNvPr id="15" name="Picture 10">
            <a:extLst>
              <a:ext uri="{FF2B5EF4-FFF2-40B4-BE49-F238E27FC236}">
                <a16:creationId xmlns:a16="http://schemas.microsoft.com/office/drawing/2014/main" id="{322DBE0E-8D58-453A-891F-217C3FA7C7EF}"/>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1013"/>
          <a:stretch/>
        </p:blipFill>
        <p:spPr>
          <a:xfrm rot="-627794">
            <a:off x="913734" y="5565511"/>
            <a:ext cx="1152959" cy="1543537"/>
          </a:xfrm>
          <a:prstGeom prst="rect">
            <a:avLst/>
          </a:prstGeom>
        </p:spPr>
      </p:pic>
      <p:pic>
        <p:nvPicPr>
          <p:cNvPr id="16" name="Picture 10">
            <a:extLst>
              <a:ext uri="{FF2B5EF4-FFF2-40B4-BE49-F238E27FC236}">
                <a16:creationId xmlns:a16="http://schemas.microsoft.com/office/drawing/2014/main" id="{A30C7009-9581-4C78-BD05-04768CBB39A3}"/>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1013"/>
          <a:stretch/>
        </p:blipFill>
        <p:spPr>
          <a:xfrm rot="-627794">
            <a:off x="978167" y="7599142"/>
            <a:ext cx="1152959" cy="1543537"/>
          </a:xfrm>
          <a:prstGeom prst="rect">
            <a:avLst/>
          </a:prstGeom>
        </p:spPr>
      </p:pic>
      <p:sp>
        <p:nvSpPr>
          <p:cNvPr id="17" name="TextBox 16">
            <a:extLst>
              <a:ext uri="{FF2B5EF4-FFF2-40B4-BE49-F238E27FC236}">
                <a16:creationId xmlns:a16="http://schemas.microsoft.com/office/drawing/2014/main" id="{5ACBCBEB-CD26-47A5-ACBA-817B54A10275}"/>
              </a:ext>
            </a:extLst>
          </p:cNvPr>
          <p:cNvSpPr txBox="1"/>
          <p:nvPr/>
        </p:nvSpPr>
        <p:spPr>
          <a:xfrm>
            <a:off x="2261696" y="2257026"/>
            <a:ext cx="8750006" cy="553998"/>
          </a:xfrm>
          <a:prstGeom prst="rect">
            <a:avLst/>
          </a:prstGeom>
          <a:noFill/>
        </p:spPr>
        <p:txBody>
          <a:bodyPr wrap="square" rtlCol="0">
            <a:spAutoFit/>
          </a:bodyPr>
          <a:lstStyle/>
          <a:p>
            <a:r>
              <a:rPr lang="en-US" sz="3000" dirty="0"/>
              <a:t>You are contacted by someone requesting payment! </a:t>
            </a:r>
          </a:p>
        </p:txBody>
      </p:sp>
      <p:sp>
        <p:nvSpPr>
          <p:cNvPr id="18" name="TextBox 17">
            <a:extLst>
              <a:ext uri="{FF2B5EF4-FFF2-40B4-BE49-F238E27FC236}">
                <a16:creationId xmlns:a16="http://schemas.microsoft.com/office/drawing/2014/main" id="{7A164720-F985-4B2A-953C-2E5AE9508FF4}"/>
              </a:ext>
            </a:extLst>
          </p:cNvPr>
          <p:cNvSpPr txBox="1"/>
          <p:nvPr/>
        </p:nvSpPr>
        <p:spPr>
          <a:xfrm>
            <a:off x="2286048" y="3823995"/>
            <a:ext cx="8750006" cy="1477328"/>
          </a:xfrm>
          <a:prstGeom prst="rect">
            <a:avLst/>
          </a:prstGeom>
          <a:noFill/>
        </p:spPr>
        <p:txBody>
          <a:bodyPr wrap="square" rtlCol="0">
            <a:spAutoFit/>
          </a:bodyPr>
          <a:lstStyle/>
          <a:p>
            <a:r>
              <a:rPr lang="en-US" sz="3000" dirty="0"/>
              <a:t>This could seem like a legitimate agency, such as state tax payments, the IRS, or businesses like Amazon or Apple. </a:t>
            </a:r>
          </a:p>
        </p:txBody>
      </p:sp>
      <p:sp>
        <p:nvSpPr>
          <p:cNvPr id="19" name="TextBox 18">
            <a:extLst>
              <a:ext uri="{FF2B5EF4-FFF2-40B4-BE49-F238E27FC236}">
                <a16:creationId xmlns:a16="http://schemas.microsoft.com/office/drawing/2014/main" id="{53402737-6391-427E-BA94-32EC51FE1002}"/>
              </a:ext>
            </a:extLst>
          </p:cNvPr>
          <p:cNvSpPr txBox="1"/>
          <p:nvPr/>
        </p:nvSpPr>
        <p:spPr>
          <a:xfrm>
            <a:off x="2197263" y="5607700"/>
            <a:ext cx="8750006" cy="1477328"/>
          </a:xfrm>
          <a:prstGeom prst="rect">
            <a:avLst/>
          </a:prstGeom>
          <a:noFill/>
        </p:spPr>
        <p:txBody>
          <a:bodyPr wrap="square" rtlCol="0">
            <a:spAutoFit/>
          </a:bodyPr>
          <a:lstStyle/>
          <a:p>
            <a:r>
              <a:rPr lang="en-US" sz="3000" dirty="0"/>
              <a:t>The caller or emailer will spend time trying to convince you that you owe money, including trying to scare you into paying as quickly as possible. </a:t>
            </a:r>
          </a:p>
        </p:txBody>
      </p:sp>
      <p:sp>
        <p:nvSpPr>
          <p:cNvPr id="20" name="TextBox 19">
            <a:extLst>
              <a:ext uri="{FF2B5EF4-FFF2-40B4-BE49-F238E27FC236}">
                <a16:creationId xmlns:a16="http://schemas.microsoft.com/office/drawing/2014/main" id="{5C0448A0-9D09-4E68-A497-4ABBE5BAE3CE}"/>
              </a:ext>
            </a:extLst>
          </p:cNvPr>
          <p:cNvSpPr txBox="1"/>
          <p:nvPr/>
        </p:nvSpPr>
        <p:spPr>
          <a:xfrm>
            <a:off x="2197263" y="7391405"/>
            <a:ext cx="8750006" cy="2400657"/>
          </a:xfrm>
          <a:prstGeom prst="rect">
            <a:avLst/>
          </a:prstGeom>
          <a:noFill/>
        </p:spPr>
        <p:txBody>
          <a:bodyPr wrap="square" rtlCol="0">
            <a:spAutoFit/>
          </a:bodyPr>
          <a:lstStyle/>
          <a:p>
            <a:r>
              <a:rPr lang="en-US" sz="3000" dirty="0"/>
              <a:t>Payment will be requested by gift card AND they will ask you to read them the gift card numbers over the phone. Legitimate agencies or companies will NEVER request payment in this manner. This is </a:t>
            </a:r>
            <a:r>
              <a:rPr lang="en-US" sz="3000" b="1" dirty="0"/>
              <a:t>ALWAYS</a:t>
            </a:r>
            <a:r>
              <a:rPr lang="en-US" sz="3000" dirty="0"/>
              <a:t> a scam!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7922" r="29723"/>
          <a:stretch/>
        </p:blipFill>
        <p:spPr>
          <a:xfrm>
            <a:off x="15998499" y="38100"/>
            <a:ext cx="2213301" cy="2899883"/>
          </a:xfrm>
          <a:prstGeom prst="rect">
            <a:avLst/>
          </a:prstGeom>
        </p:spPr>
      </p:pic>
      <p:grpSp>
        <p:nvGrpSpPr>
          <p:cNvPr id="3" name="Group 3"/>
          <p:cNvGrpSpPr>
            <a:grpSpLocks noChangeAspect="1"/>
          </p:cNvGrpSpPr>
          <p:nvPr/>
        </p:nvGrpSpPr>
        <p:grpSpPr>
          <a:xfrm>
            <a:off x="10872933" y="2128625"/>
            <a:ext cx="5877108" cy="5605675"/>
            <a:chOff x="0" y="0"/>
            <a:chExt cx="6324600" cy="6032500"/>
          </a:xfrm>
        </p:grpSpPr>
        <p:sp>
          <p:nvSpPr>
            <p:cNvPr id="4" name="Freeform 4"/>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a:stretch>
                <a:fillRect l="-21435" r="-21435"/>
              </a:stretch>
            </a:blipFill>
          </p:spPr>
        </p:sp>
        <p:sp>
          <p:nvSpPr>
            <p:cNvPr id="5" name="Freeform 5"/>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FFFFF"/>
            </a:solidFill>
          </p:spPr>
        </p:sp>
      </p:grpSp>
      <p:sp>
        <p:nvSpPr>
          <p:cNvPr id="6" name="TextBox 6"/>
          <p:cNvSpPr txBox="1"/>
          <p:nvPr/>
        </p:nvSpPr>
        <p:spPr>
          <a:xfrm>
            <a:off x="554549" y="348927"/>
            <a:ext cx="12679101" cy="1010285"/>
          </a:xfrm>
          <a:prstGeom prst="rect">
            <a:avLst/>
          </a:prstGeom>
        </p:spPr>
        <p:txBody>
          <a:bodyPr lIns="0" tIns="0" rIns="0" bIns="0" rtlCol="0" anchor="t">
            <a:spAutoFit/>
          </a:bodyPr>
          <a:lstStyle/>
          <a:p>
            <a:pPr>
              <a:lnSpc>
                <a:spcPts val="7840"/>
              </a:lnSpc>
            </a:pPr>
            <a:r>
              <a:rPr lang="en-US" sz="5600">
                <a:solidFill>
                  <a:srgbClr val="888888"/>
                </a:solidFill>
                <a:latin typeface="Poppins ExtraBold"/>
              </a:rPr>
              <a:t>Mailing Cash Inside a Magazine </a:t>
            </a:r>
          </a:p>
        </p:txBody>
      </p:sp>
      <p:pic>
        <p:nvPicPr>
          <p:cNvPr id="8" name="Picture 8"/>
          <p:cNvPicPr>
            <a:picLocks noChangeAspect="1"/>
          </p:cNvPicPr>
          <p:nvPr/>
        </p:nvPicPr>
        <p:blipFill>
          <a:blip r:embed="rId5"/>
          <a:srcRect/>
          <a:stretch>
            <a:fillRect/>
          </a:stretch>
        </p:blipFill>
        <p:spPr>
          <a:xfrm>
            <a:off x="16372151" y="1028700"/>
            <a:ext cx="1774299" cy="876060"/>
          </a:xfrm>
          <a:prstGeom prst="rect">
            <a:avLst/>
          </a:prstGeom>
        </p:spPr>
      </p:pic>
      <p:pic>
        <p:nvPicPr>
          <p:cNvPr id="9" name="Picture 9"/>
          <p:cNvPicPr>
            <a:picLocks noChangeAspect="1"/>
          </p:cNvPicPr>
          <p:nvPr/>
        </p:nvPicPr>
        <p:blipFill>
          <a:blip r:embed="rId6"/>
          <a:srcRect/>
          <a:stretch>
            <a:fillRect/>
          </a:stretch>
        </p:blipFill>
        <p:spPr>
          <a:xfrm>
            <a:off x="13643754" y="8854597"/>
            <a:ext cx="4579936" cy="807405"/>
          </a:xfrm>
          <a:prstGeom prst="rect">
            <a:avLst/>
          </a:prstGeom>
        </p:spPr>
      </p:pic>
      <p:grpSp>
        <p:nvGrpSpPr>
          <p:cNvPr id="10" name="Group 10"/>
          <p:cNvGrpSpPr/>
          <p:nvPr/>
        </p:nvGrpSpPr>
        <p:grpSpPr>
          <a:xfrm>
            <a:off x="0" y="9787017"/>
            <a:ext cx="18288000" cy="499983"/>
            <a:chOff x="0" y="0"/>
            <a:chExt cx="4816593" cy="131683"/>
          </a:xfrm>
        </p:grpSpPr>
        <p:sp>
          <p:nvSpPr>
            <p:cNvPr id="11" name="Freeform 11"/>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7D2964"/>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3" name="TextBox 13"/>
          <p:cNvSpPr txBox="1"/>
          <p:nvPr/>
        </p:nvSpPr>
        <p:spPr>
          <a:xfrm>
            <a:off x="8811667" y="9871591"/>
            <a:ext cx="664666" cy="268984"/>
          </a:xfrm>
          <a:prstGeom prst="rect">
            <a:avLst/>
          </a:prstGeom>
        </p:spPr>
        <p:txBody>
          <a:bodyPr lIns="0" tIns="0" rIns="0" bIns="0" rtlCol="0" anchor="t">
            <a:spAutoFit/>
          </a:bodyPr>
          <a:lstStyle/>
          <a:p>
            <a:pPr algn="ctr">
              <a:lnSpc>
                <a:spcPts val="2239"/>
              </a:lnSpc>
            </a:pPr>
            <a:r>
              <a:rPr lang="en-US" sz="1599" dirty="0">
                <a:solidFill>
                  <a:schemeClr val="bg1"/>
                </a:solidFill>
                <a:latin typeface="Poppins"/>
              </a:rPr>
              <a:t>Slide 4</a:t>
            </a:r>
          </a:p>
        </p:txBody>
      </p:sp>
      <p:pic>
        <p:nvPicPr>
          <p:cNvPr id="14" name="Picture 10">
            <a:extLst>
              <a:ext uri="{FF2B5EF4-FFF2-40B4-BE49-F238E27FC236}">
                <a16:creationId xmlns:a16="http://schemas.microsoft.com/office/drawing/2014/main" id="{66BE83E2-93CD-4461-AD17-E6D3ABA2E88A}"/>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826310" y="2327082"/>
            <a:ext cx="1152959" cy="1543537"/>
          </a:xfrm>
          <a:prstGeom prst="rect">
            <a:avLst/>
          </a:prstGeom>
        </p:spPr>
      </p:pic>
      <p:pic>
        <p:nvPicPr>
          <p:cNvPr id="15" name="Picture 10">
            <a:extLst>
              <a:ext uri="{FF2B5EF4-FFF2-40B4-BE49-F238E27FC236}">
                <a16:creationId xmlns:a16="http://schemas.microsoft.com/office/drawing/2014/main" id="{CB89FBCB-97CD-4AD6-A565-E69A6DFA619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832714" y="4221532"/>
            <a:ext cx="1152959" cy="1543537"/>
          </a:xfrm>
          <a:prstGeom prst="rect">
            <a:avLst/>
          </a:prstGeom>
        </p:spPr>
      </p:pic>
      <p:pic>
        <p:nvPicPr>
          <p:cNvPr id="16" name="Picture 10">
            <a:extLst>
              <a:ext uri="{FF2B5EF4-FFF2-40B4-BE49-F238E27FC236}">
                <a16:creationId xmlns:a16="http://schemas.microsoft.com/office/drawing/2014/main" id="{67A316A0-7DBC-4F8D-B3FD-4895754DBA0F}"/>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1013"/>
          <a:stretch/>
        </p:blipFill>
        <p:spPr>
          <a:xfrm rot="-627794">
            <a:off x="842654" y="6218189"/>
            <a:ext cx="1152959" cy="1543537"/>
          </a:xfrm>
          <a:prstGeom prst="rect">
            <a:avLst/>
          </a:prstGeom>
        </p:spPr>
      </p:pic>
      <p:sp>
        <p:nvSpPr>
          <p:cNvPr id="18" name="TextBox 17">
            <a:extLst>
              <a:ext uri="{FF2B5EF4-FFF2-40B4-BE49-F238E27FC236}">
                <a16:creationId xmlns:a16="http://schemas.microsoft.com/office/drawing/2014/main" id="{D40B2343-6FB9-4D0A-9E5F-58A0306BCFC1}"/>
              </a:ext>
            </a:extLst>
          </p:cNvPr>
          <p:cNvSpPr txBox="1"/>
          <p:nvPr/>
        </p:nvSpPr>
        <p:spPr>
          <a:xfrm>
            <a:off x="2004913" y="2390035"/>
            <a:ext cx="8750006" cy="1708160"/>
          </a:xfrm>
          <a:prstGeom prst="rect">
            <a:avLst/>
          </a:prstGeom>
          <a:noFill/>
        </p:spPr>
        <p:txBody>
          <a:bodyPr wrap="square" rtlCol="0">
            <a:spAutoFit/>
          </a:bodyPr>
          <a:lstStyle/>
          <a:p>
            <a:r>
              <a:rPr lang="en-US" sz="3500" dirty="0"/>
              <a:t>Has someone asked you to mail cash in between magazine pages or rolled up in a towel?</a:t>
            </a:r>
          </a:p>
        </p:txBody>
      </p:sp>
      <p:sp>
        <p:nvSpPr>
          <p:cNvPr id="19" name="TextBox 18">
            <a:extLst>
              <a:ext uri="{FF2B5EF4-FFF2-40B4-BE49-F238E27FC236}">
                <a16:creationId xmlns:a16="http://schemas.microsoft.com/office/drawing/2014/main" id="{1F9BEA58-D58B-4957-8E75-CF732DBCAE5A}"/>
              </a:ext>
            </a:extLst>
          </p:cNvPr>
          <p:cNvSpPr txBox="1"/>
          <p:nvPr/>
        </p:nvSpPr>
        <p:spPr>
          <a:xfrm>
            <a:off x="2004913" y="4330622"/>
            <a:ext cx="8750006" cy="1708160"/>
          </a:xfrm>
          <a:prstGeom prst="rect">
            <a:avLst/>
          </a:prstGeom>
          <a:noFill/>
        </p:spPr>
        <p:txBody>
          <a:bodyPr wrap="square" rtlCol="0">
            <a:spAutoFit/>
          </a:bodyPr>
          <a:lstStyle/>
          <a:p>
            <a:r>
              <a:rPr lang="en-US" sz="3500" dirty="0"/>
              <a:t>This may be asked of you because the person doesn’t have access to a bank account, or as a method of payment. </a:t>
            </a:r>
          </a:p>
        </p:txBody>
      </p:sp>
      <p:sp>
        <p:nvSpPr>
          <p:cNvPr id="21" name="TextBox 20">
            <a:extLst>
              <a:ext uri="{FF2B5EF4-FFF2-40B4-BE49-F238E27FC236}">
                <a16:creationId xmlns:a16="http://schemas.microsoft.com/office/drawing/2014/main" id="{1DF7A9B1-B972-468C-A1B0-A79F5AAB70AB}"/>
              </a:ext>
            </a:extLst>
          </p:cNvPr>
          <p:cNvSpPr txBox="1"/>
          <p:nvPr/>
        </p:nvSpPr>
        <p:spPr>
          <a:xfrm>
            <a:off x="1901687" y="6496053"/>
            <a:ext cx="8750006" cy="1169551"/>
          </a:xfrm>
          <a:prstGeom prst="rect">
            <a:avLst/>
          </a:prstGeom>
          <a:noFill/>
        </p:spPr>
        <p:txBody>
          <a:bodyPr wrap="square" rtlCol="0">
            <a:spAutoFit/>
          </a:bodyPr>
          <a:lstStyle/>
          <a:p>
            <a:r>
              <a:rPr lang="en-US" sz="3500" dirty="0"/>
              <a:t>Cash should NEVER be sent through the mail. This is a common method used during a scam!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457" r="27432"/>
          <a:stretch/>
        </p:blipFill>
        <p:spPr>
          <a:xfrm>
            <a:off x="15849658" y="38100"/>
            <a:ext cx="2438342" cy="2605496"/>
          </a:xfrm>
          <a:prstGeom prst="rect">
            <a:avLst/>
          </a:prstGeom>
        </p:spPr>
      </p:pic>
      <p:sp>
        <p:nvSpPr>
          <p:cNvPr id="3" name="TextBox 3"/>
          <p:cNvSpPr txBox="1"/>
          <p:nvPr/>
        </p:nvSpPr>
        <p:spPr>
          <a:xfrm>
            <a:off x="667933" y="442595"/>
            <a:ext cx="14800667" cy="951286"/>
          </a:xfrm>
          <a:prstGeom prst="rect">
            <a:avLst/>
          </a:prstGeom>
        </p:spPr>
        <p:txBody>
          <a:bodyPr wrap="square" lIns="0" tIns="0" rIns="0" bIns="0" rtlCol="0" anchor="t">
            <a:spAutoFit/>
          </a:bodyPr>
          <a:lstStyle/>
          <a:p>
            <a:pPr>
              <a:lnSpc>
                <a:spcPts val="7840"/>
              </a:lnSpc>
            </a:pPr>
            <a:r>
              <a:rPr lang="en-US" sz="5600" dirty="0">
                <a:solidFill>
                  <a:srgbClr val="888888"/>
                </a:solidFill>
                <a:latin typeface="Poppins ExtraBold"/>
              </a:rPr>
              <a:t>Wiring Funds to People You Don't Know</a:t>
            </a:r>
          </a:p>
        </p:txBody>
      </p:sp>
      <p:pic>
        <p:nvPicPr>
          <p:cNvPr id="4" name="Picture 4"/>
          <p:cNvPicPr>
            <a:picLocks noChangeAspect="1"/>
          </p:cNvPicPr>
          <p:nvPr/>
        </p:nvPicPr>
        <p:blipFill>
          <a:blip r:embed="rId4"/>
          <a:srcRect/>
          <a:stretch>
            <a:fillRect/>
          </a:stretch>
        </p:blipFill>
        <p:spPr>
          <a:xfrm>
            <a:off x="12648585" y="3825674"/>
            <a:ext cx="5338029" cy="2635652"/>
          </a:xfrm>
          <a:prstGeom prst="rect">
            <a:avLst/>
          </a:prstGeom>
        </p:spPr>
      </p:pic>
      <p:pic>
        <p:nvPicPr>
          <p:cNvPr id="6" name="Picture 6"/>
          <p:cNvPicPr>
            <a:picLocks noChangeAspect="1"/>
          </p:cNvPicPr>
          <p:nvPr/>
        </p:nvPicPr>
        <p:blipFill>
          <a:blip r:embed="rId5"/>
          <a:srcRect/>
          <a:stretch>
            <a:fillRect/>
          </a:stretch>
        </p:blipFill>
        <p:spPr>
          <a:xfrm>
            <a:off x="13559690" y="8854597"/>
            <a:ext cx="4579936" cy="807405"/>
          </a:xfrm>
          <a:prstGeom prst="rect">
            <a:avLst/>
          </a:prstGeom>
        </p:spPr>
      </p:pic>
      <p:grpSp>
        <p:nvGrpSpPr>
          <p:cNvPr id="7" name="Group 7"/>
          <p:cNvGrpSpPr/>
          <p:nvPr/>
        </p:nvGrpSpPr>
        <p:grpSpPr>
          <a:xfrm>
            <a:off x="0" y="9787017"/>
            <a:ext cx="18288000" cy="499983"/>
            <a:chOff x="0" y="0"/>
            <a:chExt cx="4816593" cy="131683"/>
          </a:xfrm>
        </p:grpSpPr>
        <p:sp>
          <p:nvSpPr>
            <p:cNvPr id="8" name="Freeform 8"/>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568EC9"/>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0" name="TextBox 10"/>
          <p:cNvSpPr txBox="1"/>
          <p:nvPr/>
        </p:nvSpPr>
        <p:spPr>
          <a:xfrm>
            <a:off x="8811816" y="9871591"/>
            <a:ext cx="664369" cy="2832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Slide 5</a:t>
            </a:r>
          </a:p>
        </p:txBody>
      </p:sp>
      <p:pic>
        <p:nvPicPr>
          <p:cNvPr id="11" name="Picture 10">
            <a:extLst>
              <a:ext uri="{FF2B5EF4-FFF2-40B4-BE49-F238E27FC236}">
                <a16:creationId xmlns:a16="http://schemas.microsoft.com/office/drawing/2014/main" id="{BDD68EAA-B4D5-46EA-8786-7B07D8726CFF}"/>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798504" y="1974167"/>
            <a:ext cx="1152959" cy="1543537"/>
          </a:xfrm>
          <a:prstGeom prst="rect">
            <a:avLst/>
          </a:prstGeom>
        </p:spPr>
      </p:pic>
      <p:pic>
        <p:nvPicPr>
          <p:cNvPr id="12" name="Picture 10">
            <a:extLst>
              <a:ext uri="{FF2B5EF4-FFF2-40B4-BE49-F238E27FC236}">
                <a16:creationId xmlns:a16="http://schemas.microsoft.com/office/drawing/2014/main" id="{A98CEC00-F2D6-429C-A58E-0E7D20FB95D3}"/>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815069" y="3689825"/>
            <a:ext cx="1152959" cy="1543537"/>
          </a:xfrm>
          <a:prstGeom prst="rect">
            <a:avLst/>
          </a:prstGeom>
        </p:spPr>
      </p:pic>
      <p:pic>
        <p:nvPicPr>
          <p:cNvPr id="13" name="Picture 10">
            <a:extLst>
              <a:ext uri="{FF2B5EF4-FFF2-40B4-BE49-F238E27FC236}">
                <a16:creationId xmlns:a16="http://schemas.microsoft.com/office/drawing/2014/main" id="{0FFDBB8B-7B19-4440-9996-D05DA167A28B}"/>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838260" y="5393888"/>
            <a:ext cx="1152959" cy="1543537"/>
          </a:xfrm>
          <a:prstGeom prst="rect">
            <a:avLst/>
          </a:prstGeom>
        </p:spPr>
      </p:pic>
      <p:pic>
        <p:nvPicPr>
          <p:cNvPr id="14" name="Picture 10">
            <a:extLst>
              <a:ext uri="{FF2B5EF4-FFF2-40B4-BE49-F238E27FC236}">
                <a16:creationId xmlns:a16="http://schemas.microsoft.com/office/drawing/2014/main" id="{A9D595E8-95EC-4FCE-B355-A6A8D55C85E2}"/>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798504" y="7219202"/>
            <a:ext cx="1152959" cy="1543537"/>
          </a:xfrm>
          <a:prstGeom prst="rect">
            <a:avLst/>
          </a:prstGeom>
        </p:spPr>
      </p:pic>
      <p:sp>
        <p:nvSpPr>
          <p:cNvPr id="15" name="TextBox 14">
            <a:extLst>
              <a:ext uri="{FF2B5EF4-FFF2-40B4-BE49-F238E27FC236}">
                <a16:creationId xmlns:a16="http://schemas.microsoft.com/office/drawing/2014/main" id="{1377E462-6F26-416A-AA5B-CB36F49DADBB}"/>
              </a:ext>
            </a:extLst>
          </p:cNvPr>
          <p:cNvSpPr txBox="1"/>
          <p:nvPr/>
        </p:nvSpPr>
        <p:spPr>
          <a:xfrm>
            <a:off x="2286000" y="2107488"/>
            <a:ext cx="8750006" cy="1169551"/>
          </a:xfrm>
          <a:prstGeom prst="rect">
            <a:avLst/>
          </a:prstGeom>
          <a:noFill/>
        </p:spPr>
        <p:txBody>
          <a:bodyPr wrap="square" rtlCol="0">
            <a:spAutoFit/>
          </a:bodyPr>
          <a:lstStyle/>
          <a:p>
            <a:r>
              <a:rPr lang="en-US" sz="3500" dirty="0"/>
              <a:t>You are asked to wire funds to someone who you don’t know, or you haven’t met in person. </a:t>
            </a:r>
          </a:p>
        </p:txBody>
      </p:sp>
      <p:sp>
        <p:nvSpPr>
          <p:cNvPr id="16" name="TextBox 15">
            <a:extLst>
              <a:ext uri="{FF2B5EF4-FFF2-40B4-BE49-F238E27FC236}">
                <a16:creationId xmlns:a16="http://schemas.microsoft.com/office/drawing/2014/main" id="{1B82F5AF-2608-4592-A2A3-C227BC1D7AD9}"/>
              </a:ext>
            </a:extLst>
          </p:cNvPr>
          <p:cNvSpPr txBox="1"/>
          <p:nvPr/>
        </p:nvSpPr>
        <p:spPr>
          <a:xfrm>
            <a:off x="2144981" y="3716781"/>
            <a:ext cx="8750006" cy="1708160"/>
          </a:xfrm>
          <a:prstGeom prst="rect">
            <a:avLst/>
          </a:prstGeom>
          <a:noFill/>
        </p:spPr>
        <p:txBody>
          <a:bodyPr wrap="square" rtlCol="0">
            <a:spAutoFit/>
          </a:bodyPr>
          <a:lstStyle/>
          <a:p>
            <a:r>
              <a:rPr lang="en-US" sz="3500" dirty="0"/>
              <a:t>You may be told the person doesn’t have a bank account, or that you are wiring funds to their friend.  </a:t>
            </a:r>
          </a:p>
        </p:txBody>
      </p:sp>
      <p:sp>
        <p:nvSpPr>
          <p:cNvPr id="17" name="TextBox 16">
            <a:extLst>
              <a:ext uri="{FF2B5EF4-FFF2-40B4-BE49-F238E27FC236}">
                <a16:creationId xmlns:a16="http://schemas.microsoft.com/office/drawing/2014/main" id="{7E4CECF0-13F7-4361-996A-4568CA3EDB08}"/>
              </a:ext>
            </a:extLst>
          </p:cNvPr>
          <p:cNvSpPr txBox="1"/>
          <p:nvPr/>
        </p:nvSpPr>
        <p:spPr>
          <a:xfrm>
            <a:off x="2082034" y="5524660"/>
            <a:ext cx="8750006" cy="1169551"/>
          </a:xfrm>
          <a:prstGeom prst="rect">
            <a:avLst/>
          </a:prstGeom>
          <a:noFill/>
        </p:spPr>
        <p:txBody>
          <a:bodyPr wrap="square" rtlCol="0">
            <a:spAutoFit/>
          </a:bodyPr>
          <a:lstStyle/>
          <a:p>
            <a:r>
              <a:rPr lang="en-US" sz="3500" dirty="0"/>
              <a:t>You may even be asked to lie to the bank about why or who you are sending the funds to! </a:t>
            </a:r>
          </a:p>
        </p:txBody>
      </p:sp>
      <p:sp>
        <p:nvSpPr>
          <p:cNvPr id="18" name="TextBox 17">
            <a:extLst>
              <a:ext uri="{FF2B5EF4-FFF2-40B4-BE49-F238E27FC236}">
                <a16:creationId xmlns:a16="http://schemas.microsoft.com/office/drawing/2014/main" id="{A68C3354-9FB7-46C2-9D5F-C7304DD9E01B}"/>
              </a:ext>
            </a:extLst>
          </p:cNvPr>
          <p:cNvSpPr txBox="1"/>
          <p:nvPr/>
        </p:nvSpPr>
        <p:spPr>
          <a:xfrm>
            <a:off x="2082034" y="7318211"/>
            <a:ext cx="8750006" cy="1708160"/>
          </a:xfrm>
          <a:prstGeom prst="rect">
            <a:avLst/>
          </a:prstGeom>
          <a:noFill/>
        </p:spPr>
        <p:txBody>
          <a:bodyPr wrap="square" rtlCol="0">
            <a:spAutoFit/>
          </a:bodyPr>
          <a:lstStyle/>
          <a:p>
            <a:r>
              <a:rPr lang="en-US" sz="3500" dirty="0"/>
              <a:t>Wired funds cannot be retrieved once sent. Use caution whenever wiring funds, and never wire funds to someone you don’t know!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503" r="27303"/>
          <a:stretch/>
        </p:blipFill>
        <p:spPr>
          <a:xfrm>
            <a:off x="15998499" y="-38100"/>
            <a:ext cx="2289501" cy="2976083"/>
          </a:xfrm>
          <a:prstGeom prst="rect">
            <a:avLst/>
          </a:prstGeom>
        </p:spPr>
      </p:pic>
      <p:grpSp>
        <p:nvGrpSpPr>
          <p:cNvPr id="3" name="Group 3"/>
          <p:cNvGrpSpPr>
            <a:grpSpLocks noChangeAspect="1"/>
          </p:cNvGrpSpPr>
          <p:nvPr/>
        </p:nvGrpSpPr>
        <p:grpSpPr>
          <a:xfrm>
            <a:off x="10537467" y="2128625"/>
            <a:ext cx="6212574" cy="5925648"/>
            <a:chOff x="0" y="0"/>
            <a:chExt cx="6324600" cy="6032500"/>
          </a:xfrm>
        </p:grpSpPr>
        <p:sp>
          <p:nvSpPr>
            <p:cNvPr id="4" name="Freeform 4"/>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4"/>
              <a:stretch>
                <a:fillRect r="-42871"/>
              </a:stretch>
            </a:blipFill>
          </p:spPr>
        </p:sp>
        <p:sp>
          <p:nvSpPr>
            <p:cNvPr id="5" name="Freeform 5"/>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FFFFFF"/>
            </a:solidFill>
          </p:spPr>
        </p:sp>
      </p:grpSp>
      <p:pic>
        <p:nvPicPr>
          <p:cNvPr id="6" name="Picture 6"/>
          <p:cNvPicPr>
            <a:picLocks noChangeAspect="1"/>
          </p:cNvPicPr>
          <p:nvPr/>
        </p:nvPicPr>
        <p:blipFill>
          <a:blip r:embed="rId5"/>
          <a:srcRect/>
          <a:stretch>
            <a:fillRect/>
          </a:stretch>
        </p:blipFill>
        <p:spPr>
          <a:xfrm>
            <a:off x="13643754" y="8854597"/>
            <a:ext cx="4579936" cy="807405"/>
          </a:xfrm>
          <a:prstGeom prst="rect">
            <a:avLst/>
          </a:prstGeom>
        </p:spPr>
      </p:pic>
      <p:sp>
        <p:nvSpPr>
          <p:cNvPr id="7" name="TextBox 7"/>
          <p:cNvSpPr txBox="1"/>
          <p:nvPr/>
        </p:nvSpPr>
        <p:spPr>
          <a:xfrm>
            <a:off x="554549" y="348927"/>
            <a:ext cx="12679101" cy="1010285"/>
          </a:xfrm>
          <a:prstGeom prst="rect">
            <a:avLst/>
          </a:prstGeom>
        </p:spPr>
        <p:txBody>
          <a:bodyPr lIns="0" tIns="0" rIns="0" bIns="0" rtlCol="0" anchor="t">
            <a:spAutoFit/>
          </a:bodyPr>
          <a:lstStyle/>
          <a:p>
            <a:pPr>
              <a:lnSpc>
                <a:spcPts val="7840"/>
              </a:lnSpc>
            </a:pPr>
            <a:r>
              <a:rPr lang="en-US" sz="5600">
                <a:solidFill>
                  <a:srgbClr val="888888"/>
                </a:solidFill>
                <a:latin typeface="Poppins ExtraBold"/>
              </a:rPr>
              <a:t>Cryptocurrency as Payment</a:t>
            </a:r>
          </a:p>
        </p:txBody>
      </p:sp>
      <p:grpSp>
        <p:nvGrpSpPr>
          <p:cNvPr id="9" name="Group 9"/>
          <p:cNvGrpSpPr/>
          <p:nvPr/>
        </p:nvGrpSpPr>
        <p:grpSpPr>
          <a:xfrm>
            <a:off x="0" y="9787017"/>
            <a:ext cx="18288000" cy="499983"/>
            <a:chOff x="0" y="0"/>
            <a:chExt cx="4816593" cy="131683"/>
          </a:xfrm>
        </p:grpSpPr>
        <p:sp>
          <p:nvSpPr>
            <p:cNvPr id="10" name="Freeform 10"/>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136F64"/>
            </a:solidFill>
          </p:spPr>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2" name="TextBox 12"/>
          <p:cNvSpPr txBox="1"/>
          <p:nvPr/>
        </p:nvSpPr>
        <p:spPr>
          <a:xfrm>
            <a:off x="8811071" y="9871591"/>
            <a:ext cx="665857" cy="268984"/>
          </a:xfrm>
          <a:prstGeom prst="rect">
            <a:avLst/>
          </a:prstGeom>
        </p:spPr>
        <p:txBody>
          <a:bodyPr lIns="0" tIns="0" rIns="0" bIns="0" rtlCol="0" anchor="t">
            <a:spAutoFit/>
          </a:bodyPr>
          <a:lstStyle/>
          <a:p>
            <a:pPr algn="ctr">
              <a:lnSpc>
                <a:spcPts val="2239"/>
              </a:lnSpc>
            </a:pPr>
            <a:r>
              <a:rPr lang="en-US" sz="1599" dirty="0">
                <a:solidFill>
                  <a:schemeClr val="bg1"/>
                </a:solidFill>
                <a:latin typeface="Poppins"/>
              </a:rPr>
              <a:t>Slide 6</a:t>
            </a:r>
          </a:p>
        </p:txBody>
      </p:sp>
      <p:pic>
        <p:nvPicPr>
          <p:cNvPr id="13" name="Picture 10">
            <a:extLst>
              <a:ext uri="{FF2B5EF4-FFF2-40B4-BE49-F238E27FC236}">
                <a16:creationId xmlns:a16="http://schemas.microsoft.com/office/drawing/2014/main" id="{98FA8BA1-C789-4A02-9A97-BE7A228CD528}"/>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560063" y="1802242"/>
            <a:ext cx="1152959" cy="1543537"/>
          </a:xfrm>
          <a:prstGeom prst="rect">
            <a:avLst/>
          </a:prstGeom>
        </p:spPr>
      </p:pic>
      <p:pic>
        <p:nvPicPr>
          <p:cNvPr id="14" name="Picture 10">
            <a:extLst>
              <a:ext uri="{FF2B5EF4-FFF2-40B4-BE49-F238E27FC236}">
                <a16:creationId xmlns:a16="http://schemas.microsoft.com/office/drawing/2014/main" id="{100F1385-E97E-49B3-9E19-365A4A893C03}"/>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618191" y="3521622"/>
            <a:ext cx="1152959" cy="1543537"/>
          </a:xfrm>
          <a:prstGeom prst="rect">
            <a:avLst/>
          </a:prstGeom>
        </p:spPr>
      </p:pic>
      <p:pic>
        <p:nvPicPr>
          <p:cNvPr id="15" name="Picture 10">
            <a:extLst>
              <a:ext uri="{FF2B5EF4-FFF2-40B4-BE49-F238E27FC236}">
                <a16:creationId xmlns:a16="http://schemas.microsoft.com/office/drawing/2014/main" id="{6F00CE35-72A2-400D-8CCA-B6C64D9F0D44}"/>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595331" y="5333699"/>
            <a:ext cx="1152959" cy="1543537"/>
          </a:xfrm>
          <a:prstGeom prst="rect">
            <a:avLst/>
          </a:prstGeom>
        </p:spPr>
      </p:pic>
      <p:pic>
        <p:nvPicPr>
          <p:cNvPr id="16" name="Picture 10">
            <a:extLst>
              <a:ext uri="{FF2B5EF4-FFF2-40B4-BE49-F238E27FC236}">
                <a16:creationId xmlns:a16="http://schemas.microsoft.com/office/drawing/2014/main" id="{6FDBB089-3122-477B-9F6C-4D1716CFE19F}"/>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21013"/>
          <a:stretch/>
        </p:blipFill>
        <p:spPr>
          <a:xfrm rot="-627794">
            <a:off x="618192" y="7013293"/>
            <a:ext cx="1152959" cy="1543537"/>
          </a:xfrm>
          <a:prstGeom prst="rect">
            <a:avLst/>
          </a:prstGeom>
        </p:spPr>
      </p:pic>
      <p:sp>
        <p:nvSpPr>
          <p:cNvPr id="17" name="TextBox 16">
            <a:extLst>
              <a:ext uri="{FF2B5EF4-FFF2-40B4-BE49-F238E27FC236}">
                <a16:creationId xmlns:a16="http://schemas.microsoft.com/office/drawing/2014/main" id="{31702F22-BBCB-4BC1-AC20-DE40FE38498A}"/>
              </a:ext>
            </a:extLst>
          </p:cNvPr>
          <p:cNvSpPr txBox="1"/>
          <p:nvPr/>
        </p:nvSpPr>
        <p:spPr>
          <a:xfrm>
            <a:off x="1662710" y="2017021"/>
            <a:ext cx="8750006" cy="1231106"/>
          </a:xfrm>
          <a:prstGeom prst="rect">
            <a:avLst/>
          </a:prstGeom>
          <a:noFill/>
        </p:spPr>
        <p:txBody>
          <a:bodyPr wrap="square" rtlCol="0">
            <a:spAutoFit/>
          </a:bodyPr>
          <a:lstStyle/>
          <a:p>
            <a:r>
              <a:rPr lang="en-US" sz="3700" dirty="0"/>
              <a:t>You are asked to send payment for a service or for money owed via Cryptocurrency. </a:t>
            </a:r>
          </a:p>
        </p:txBody>
      </p:sp>
      <p:sp>
        <p:nvSpPr>
          <p:cNvPr id="18" name="TextBox 17">
            <a:extLst>
              <a:ext uri="{FF2B5EF4-FFF2-40B4-BE49-F238E27FC236}">
                <a16:creationId xmlns:a16="http://schemas.microsoft.com/office/drawing/2014/main" id="{375C474C-404A-4135-912D-EB2463A1FF2F}"/>
              </a:ext>
            </a:extLst>
          </p:cNvPr>
          <p:cNvSpPr txBox="1"/>
          <p:nvPr/>
        </p:nvSpPr>
        <p:spPr>
          <a:xfrm>
            <a:off x="1736396" y="3613438"/>
            <a:ext cx="8750006" cy="1231106"/>
          </a:xfrm>
          <a:prstGeom prst="rect">
            <a:avLst/>
          </a:prstGeom>
          <a:noFill/>
        </p:spPr>
        <p:txBody>
          <a:bodyPr wrap="square" rtlCol="0">
            <a:spAutoFit/>
          </a:bodyPr>
          <a:lstStyle/>
          <a:p>
            <a:r>
              <a:rPr lang="en-US" sz="3700" dirty="0"/>
              <a:t>Common crypto companies are Coinbase, Cash App or BitcoinCash. </a:t>
            </a:r>
          </a:p>
        </p:txBody>
      </p:sp>
      <p:sp>
        <p:nvSpPr>
          <p:cNvPr id="19" name="TextBox 18">
            <a:extLst>
              <a:ext uri="{FF2B5EF4-FFF2-40B4-BE49-F238E27FC236}">
                <a16:creationId xmlns:a16="http://schemas.microsoft.com/office/drawing/2014/main" id="{53BDE419-70D3-4C1A-AB9F-EAF581C8AF16}"/>
              </a:ext>
            </a:extLst>
          </p:cNvPr>
          <p:cNvSpPr txBox="1"/>
          <p:nvPr/>
        </p:nvSpPr>
        <p:spPr>
          <a:xfrm>
            <a:off x="1736396" y="5410143"/>
            <a:ext cx="8750006" cy="1169551"/>
          </a:xfrm>
          <a:prstGeom prst="rect">
            <a:avLst/>
          </a:prstGeom>
          <a:noFill/>
        </p:spPr>
        <p:txBody>
          <a:bodyPr wrap="square" rtlCol="0">
            <a:spAutoFit/>
          </a:bodyPr>
          <a:lstStyle/>
          <a:p>
            <a:r>
              <a:rPr lang="en-US" sz="3500" dirty="0"/>
              <a:t>The individual may pressure you or scare you into paying them this way.  </a:t>
            </a:r>
          </a:p>
        </p:txBody>
      </p:sp>
      <p:sp>
        <p:nvSpPr>
          <p:cNvPr id="20" name="TextBox 19">
            <a:extLst>
              <a:ext uri="{FF2B5EF4-FFF2-40B4-BE49-F238E27FC236}">
                <a16:creationId xmlns:a16="http://schemas.microsoft.com/office/drawing/2014/main" id="{48B675F2-908A-444F-BB38-7A90874F4882}"/>
              </a:ext>
            </a:extLst>
          </p:cNvPr>
          <p:cNvSpPr txBox="1"/>
          <p:nvPr/>
        </p:nvSpPr>
        <p:spPr>
          <a:xfrm>
            <a:off x="1756274" y="6955678"/>
            <a:ext cx="8750006" cy="1708160"/>
          </a:xfrm>
          <a:prstGeom prst="rect">
            <a:avLst/>
          </a:prstGeom>
          <a:noFill/>
        </p:spPr>
        <p:txBody>
          <a:bodyPr wrap="square" rtlCol="0">
            <a:spAutoFit/>
          </a:bodyPr>
          <a:lstStyle/>
          <a:p>
            <a:r>
              <a:rPr lang="en-US" sz="3500" dirty="0"/>
              <a:t>Legitimate agencies or companies will NEVER request payment in this manner. This is </a:t>
            </a:r>
            <a:r>
              <a:rPr lang="en-US" sz="3500" b="1" dirty="0"/>
              <a:t>ALWAYS</a:t>
            </a:r>
            <a:r>
              <a:rPr lang="en-US" sz="3500" dirty="0"/>
              <a:t> a scam!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5503" r="27303"/>
          <a:stretch/>
        </p:blipFill>
        <p:spPr>
          <a:xfrm>
            <a:off x="15998499" y="-38100"/>
            <a:ext cx="2289501" cy="2976083"/>
          </a:xfrm>
          <a:prstGeom prst="rect">
            <a:avLst/>
          </a:prstGeom>
        </p:spPr>
      </p:pic>
      <p:pic>
        <p:nvPicPr>
          <p:cNvPr id="6" name="Picture 6"/>
          <p:cNvPicPr>
            <a:picLocks noChangeAspect="1"/>
          </p:cNvPicPr>
          <p:nvPr/>
        </p:nvPicPr>
        <p:blipFill>
          <a:blip r:embed="rId4"/>
          <a:srcRect/>
          <a:stretch>
            <a:fillRect/>
          </a:stretch>
        </p:blipFill>
        <p:spPr>
          <a:xfrm>
            <a:off x="13643754" y="8854597"/>
            <a:ext cx="4579936" cy="807405"/>
          </a:xfrm>
          <a:prstGeom prst="rect">
            <a:avLst/>
          </a:prstGeom>
        </p:spPr>
      </p:pic>
      <p:sp>
        <p:nvSpPr>
          <p:cNvPr id="7" name="TextBox 7"/>
          <p:cNvSpPr txBox="1"/>
          <p:nvPr/>
        </p:nvSpPr>
        <p:spPr>
          <a:xfrm>
            <a:off x="554549" y="348927"/>
            <a:ext cx="14304451" cy="1951560"/>
          </a:xfrm>
          <a:prstGeom prst="rect">
            <a:avLst/>
          </a:prstGeom>
        </p:spPr>
        <p:txBody>
          <a:bodyPr wrap="square" lIns="0" tIns="0" rIns="0" bIns="0" rtlCol="0" anchor="t">
            <a:spAutoFit/>
          </a:bodyPr>
          <a:lstStyle/>
          <a:p>
            <a:pPr>
              <a:lnSpc>
                <a:spcPts val="7840"/>
              </a:lnSpc>
            </a:pPr>
            <a:r>
              <a:rPr lang="en-US" sz="5600" dirty="0">
                <a:solidFill>
                  <a:srgbClr val="888888"/>
                </a:solidFill>
                <a:latin typeface="Poppins ExtraBold"/>
              </a:rPr>
              <a:t>You receive a deposit and are  instructed to send it out right away… </a:t>
            </a:r>
          </a:p>
        </p:txBody>
      </p:sp>
      <p:grpSp>
        <p:nvGrpSpPr>
          <p:cNvPr id="9" name="Group 9"/>
          <p:cNvGrpSpPr/>
          <p:nvPr/>
        </p:nvGrpSpPr>
        <p:grpSpPr>
          <a:xfrm>
            <a:off x="0" y="9787017"/>
            <a:ext cx="18288000" cy="499983"/>
            <a:chOff x="0" y="0"/>
            <a:chExt cx="4816593" cy="131683"/>
          </a:xfrm>
        </p:grpSpPr>
        <p:sp>
          <p:nvSpPr>
            <p:cNvPr id="10" name="Freeform 10"/>
            <p:cNvSpPr/>
            <p:nvPr/>
          </p:nvSpPr>
          <p:spPr>
            <a:xfrm>
              <a:off x="0" y="0"/>
              <a:ext cx="4816592" cy="131683"/>
            </a:xfrm>
            <a:custGeom>
              <a:avLst/>
              <a:gdLst/>
              <a:ahLst/>
              <a:cxnLst/>
              <a:rect l="l" t="t" r="r" b="b"/>
              <a:pathLst>
                <a:path w="4816592" h="131683">
                  <a:moveTo>
                    <a:pt x="0" y="0"/>
                  </a:moveTo>
                  <a:lnTo>
                    <a:pt x="4816592" y="0"/>
                  </a:lnTo>
                  <a:lnTo>
                    <a:pt x="4816592" y="131683"/>
                  </a:lnTo>
                  <a:lnTo>
                    <a:pt x="0" y="131683"/>
                  </a:lnTo>
                  <a:close/>
                </a:path>
              </a:pathLst>
            </a:custGeom>
            <a:solidFill>
              <a:srgbClr val="7030A0"/>
            </a:solidFill>
          </p:spPr>
          <p:txBody>
            <a:bodyPr/>
            <a:lstStyle/>
            <a:p>
              <a:endParaRPr lang="en-US" dirty="0"/>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2239"/>
                </a:lnSpc>
              </a:pPr>
              <a:endParaRPr/>
            </a:p>
          </p:txBody>
        </p:sp>
      </p:grpSp>
      <p:sp>
        <p:nvSpPr>
          <p:cNvPr id="12" name="TextBox 12"/>
          <p:cNvSpPr txBox="1"/>
          <p:nvPr/>
        </p:nvSpPr>
        <p:spPr>
          <a:xfrm>
            <a:off x="8811071" y="9871591"/>
            <a:ext cx="665857" cy="268984"/>
          </a:xfrm>
          <a:prstGeom prst="rect">
            <a:avLst/>
          </a:prstGeom>
        </p:spPr>
        <p:txBody>
          <a:bodyPr lIns="0" tIns="0" rIns="0" bIns="0" rtlCol="0" anchor="t">
            <a:spAutoFit/>
          </a:bodyPr>
          <a:lstStyle/>
          <a:p>
            <a:pPr algn="ctr">
              <a:lnSpc>
                <a:spcPts val="2239"/>
              </a:lnSpc>
            </a:pPr>
            <a:r>
              <a:rPr lang="en-US" sz="1599" dirty="0">
                <a:solidFill>
                  <a:schemeClr val="bg1"/>
                </a:solidFill>
                <a:latin typeface="Poppins"/>
              </a:rPr>
              <a:t>Slide 7</a:t>
            </a:r>
          </a:p>
        </p:txBody>
      </p:sp>
      <p:pic>
        <p:nvPicPr>
          <p:cNvPr id="13" name="Picture 10">
            <a:extLst>
              <a:ext uri="{FF2B5EF4-FFF2-40B4-BE49-F238E27FC236}">
                <a16:creationId xmlns:a16="http://schemas.microsoft.com/office/drawing/2014/main" id="{98FA8BA1-C789-4A02-9A97-BE7A228CD528}"/>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6" y="2291582"/>
            <a:ext cx="1152959" cy="1543537"/>
          </a:xfrm>
          <a:prstGeom prst="rect">
            <a:avLst/>
          </a:prstGeom>
        </p:spPr>
      </p:pic>
      <p:pic>
        <p:nvPicPr>
          <p:cNvPr id="14" name="Picture 10">
            <a:extLst>
              <a:ext uri="{FF2B5EF4-FFF2-40B4-BE49-F238E27FC236}">
                <a16:creationId xmlns:a16="http://schemas.microsoft.com/office/drawing/2014/main" id="{100F1385-E97E-49B3-9E19-365A4A893C0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3918071"/>
            <a:ext cx="1152959" cy="1543537"/>
          </a:xfrm>
          <a:prstGeom prst="rect">
            <a:avLst/>
          </a:prstGeom>
        </p:spPr>
      </p:pic>
      <p:pic>
        <p:nvPicPr>
          <p:cNvPr id="15" name="Picture 10">
            <a:extLst>
              <a:ext uri="{FF2B5EF4-FFF2-40B4-BE49-F238E27FC236}">
                <a16:creationId xmlns:a16="http://schemas.microsoft.com/office/drawing/2014/main" id="{6F00CE35-72A2-400D-8CCA-B6C64D9F0D44}"/>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5768922"/>
            <a:ext cx="1152959" cy="1543537"/>
          </a:xfrm>
          <a:prstGeom prst="rect">
            <a:avLst/>
          </a:prstGeom>
        </p:spPr>
      </p:pic>
      <p:pic>
        <p:nvPicPr>
          <p:cNvPr id="16" name="Picture 10">
            <a:extLst>
              <a:ext uri="{FF2B5EF4-FFF2-40B4-BE49-F238E27FC236}">
                <a16:creationId xmlns:a16="http://schemas.microsoft.com/office/drawing/2014/main" id="{6FDBB089-3122-477B-9F6C-4D1716CFE19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21013"/>
          <a:stretch/>
        </p:blipFill>
        <p:spPr>
          <a:xfrm rot="-627794">
            <a:off x="685117" y="7486406"/>
            <a:ext cx="1152959" cy="1543537"/>
          </a:xfrm>
          <a:prstGeom prst="rect">
            <a:avLst/>
          </a:prstGeom>
        </p:spPr>
      </p:pic>
      <p:pic>
        <p:nvPicPr>
          <p:cNvPr id="1026" name="Picture 2" descr="Guide To Money Mules | ComplyAdvantage">
            <a:extLst>
              <a:ext uri="{FF2B5EF4-FFF2-40B4-BE49-F238E27FC236}">
                <a16:creationId xmlns:a16="http://schemas.microsoft.com/office/drawing/2014/main" id="{864404CB-1E6F-463C-A5F5-A2980F9641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9000" y="3336096"/>
            <a:ext cx="7066349" cy="39748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7E8C44-087C-491C-B2E3-168AB54A5267}"/>
              </a:ext>
            </a:extLst>
          </p:cNvPr>
          <p:cNvSpPr txBox="1"/>
          <p:nvPr/>
        </p:nvSpPr>
        <p:spPr>
          <a:xfrm>
            <a:off x="1828800" y="2559976"/>
            <a:ext cx="8750006" cy="1231106"/>
          </a:xfrm>
          <a:prstGeom prst="rect">
            <a:avLst/>
          </a:prstGeom>
          <a:noFill/>
        </p:spPr>
        <p:txBody>
          <a:bodyPr wrap="square" rtlCol="0">
            <a:spAutoFit/>
          </a:bodyPr>
          <a:lstStyle/>
          <a:p>
            <a:r>
              <a:rPr lang="en-US" sz="3700" dirty="0"/>
              <a:t>Someone you are in contact with says they are sending you money! </a:t>
            </a:r>
          </a:p>
        </p:txBody>
      </p:sp>
      <p:sp>
        <p:nvSpPr>
          <p:cNvPr id="18" name="TextBox 17">
            <a:extLst>
              <a:ext uri="{FF2B5EF4-FFF2-40B4-BE49-F238E27FC236}">
                <a16:creationId xmlns:a16="http://schemas.microsoft.com/office/drawing/2014/main" id="{C94776D8-3958-4AFC-B9E5-46834FCBC853}"/>
              </a:ext>
            </a:extLst>
          </p:cNvPr>
          <p:cNvSpPr txBox="1"/>
          <p:nvPr/>
        </p:nvSpPr>
        <p:spPr>
          <a:xfrm>
            <a:off x="1818861" y="4124000"/>
            <a:ext cx="8750006" cy="1231106"/>
          </a:xfrm>
          <a:prstGeom prst="rect">
            <a:avLst/>
          </a:prstGeom>
          <a:noFill/>
        </p:spPr>
        <p:txBody>
          <a:bodyPr wrap="square" rtlCol="0">
            <a:spAutoFit/>
          </a:bodyPr>
          <a:lstStyle/>
          <a:p>
            <a:r>
              <a:rPr lang="en-US" sz="3700" dirty="0"/>
              <a:t>This could be a wire deposit, an electronic payment or any other means of payment. </a:t>
            </a:r>
          </a:p>
        </p:txBody>
      </p:sp>
      <p:sp>
        <p:nvSpPr>
          <p:cNvPr id="19" name="TextBox 18">
            <a:extLst>
              <a:ext uri="{FF2B5EF4-FFF2-40B4-BE49-F238E27FC236}">
                <a16:creationId xmlns:a16="http://schemas.microsoft.com/office/drawing/2014/main" id="{FDC87929-92E7-44AF-A689-6D44F77E9B72}"/>
              </a:ext>
            </a:extLst>
          </p:cNvPr>
          <p:cNvSpPr txBox="1"/>
          <p:nvPr/>
        </p:nvSpPr>
        <p:spPr>
          <a:xfrm>
            <a:off x="1855304" y="5805802"/>
            <a:ext cx="8750006" cy="1800493"/>
          </a:xfrm>
          <a:prstGeom prst="rect">
            <a:avLst/>
          </a:prstGeom>
          <a:noFill/>
        </p:spPr>
        <p:txBody>
          <a:bodyPr wrap="square" rtlCol="0">
            <a:spAutoFit/>
          </a:bodyPr>
          <a:lstStyle/>
          <a:p>
            <a:r>
              <a:rPr lang="en-US" sz="3700" dirty="0"/>
              <a:t>All you need to do is immediately withdraw the funds once received and send them back! </a:t>
            </a:r>
          </a:p>
        </p:txBody>
      </p:sp>
      <p:sp>
        <p:nvSpPr>
          <p:cNvPr id="20" name="TextBox 19">
            <a:extLst>
              <a:ext uri="{FF2B5EF4-FFF2-40B4-BE49-F238E27FC236}">
                <a16:creationId xmlns:a16="http://schemas.microsoft.com/office/drawing/2014/main" id="{F256CE70-EA89-429D-B846-2ECA766FB50D}"/>
              </a:ext>
            </a:extLst>
          </p:cNvPr>
          <p:cNvSpPr txBox="1"/>
          <p:nvPr/>
        </p:nvSpPr>
        <p:spPr>
          <a:xfrm>
            <a:off x="1818861" y="7553363"/>
            <a:ext cx="8750006" cy="1800493"/>
          </a:xfrm>
          <a:prstGeom prst="rect">
            <a:avLst/>
          </a:prstGeom>
          <a:noFill/>
        </p:spPr>
        <p:txBody>
          <a:bodyPr wrap="square" rtlCol="0">
            <a:spAutoFit/>
          </a:bodyPr>
          <a:lstStyle/>
          <a:p>
            <a:r>
              <a:rPr lang="en-US" sz="3700" dirty="0"/>
              <a:t>Do not move money for other people. The funds being sent are often stolen or fraudulent. This is ALWAYS a scam! </a:t>
            </a:r>
          </a:p>
        </p:txBody>
      </p:sp>
    </p:spTree>
    <p:extLst>
      <p:ext uri="{BB962C8B-B14F-4D97-AF65-F5344CB8AC3E}">
        <p14:creationId xmlns:p14="http://schemas.microsoft.com/office/powerpoint/2010/main" val="2808751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861</Words>
  <Application>Microsoft Office PowerPoint</Application>
  <PresentationFormat>Custom</PresentationFormat>
  <Paragraphs>72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Poppins ExtraBold</vt:lpstr>
      <vt:lpstr>Calibri</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Presentation</dc:title>
  <dc:creator>Bailey Cust</dc:creator>
  <cp:lastModifiedBy>Jaimie Drew</cp:lastModifiedBy>
  <cp:revision>43</cp:revision>
  <dcterms:created xsi:type="dcterms:W3CDTF">2006-08-16T00:00:00Z</dcterms:created>
  <dcterms:modified xsi:type="dcterms:W3CDTF">2023-03-02T13:51:51Z</dcterms:modified>
  <dc:identifier>DAFBh_dlqz8</dc:identifier>
</cp:coreProperties>
</file>